
<file path=[Content_Types].xml><?xml version="1.0" encoding="utf-8"?>
<Types xmlns="http://schemas.openxmlformats.org/package/2006/content-types">
  <Default Extension="bin" ContentType="application/vnd.openxmlformats-officedocument.oleObject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0"/>
  </p:notesMasterIdLst>
  <p:sldIdLst>
    <p:sldId id="256" r:id="rId2"/>
    <p:sldId id="268" r:id="rId3"/>
    <p:sldId id="260" r:id="rId4"/>
    <p:sldId id="261" r:id="rId5"/>
    <p:sldId id="262" r:id="rId6"/>
    <p:sldId id="289" r:id="rId7"/>
    <p:sldId id="270" r:id="rId8"/>
    <p:sldId id="285" r:id="rId9"/>
    <p:sldId id="282" r:id="rId10"/>
    <p:sldId id="286" r:id="rId11"/>
    <p:sldId id="275" r:id="rId12"/>
    <p:sldId id="281" r:id="rId13"/>
    <p:sldId id="280" r:id="rId14"/>
    <p:sldId id="290" r:id="rId15"/>
    <p:sldId id="284" r:id="rId16"/>
    <p:sldId id="278" r:id="rId17"/>
    <p:sldId id="279" r:id="rId18"/>
    <p:sldId id="259" r:id="rId19"/>
  </p:sldIdLst>
  <p:sldSz cx="18288000" cy="10287000"/>
  <p:notesSz cx="6858000" cy="9144000"/>
  <p:embeddedFontLst>
    <p:embeddedFont>
      <p:font typeface="Arial Bold" panose="020B0704020202020204" charset="0"/>
      <p:regular r:id="rId21"/>
      <p:bold r:id="rId22"/>
    </p:embeddedFont>
    <p:embeddedFont>
      <p:font typeface="Arial Bold Italics" panose="020B0604020202020204" charset="0"/>
      <p:regular r:id="rId23"/>
      <p:bold r:id="rId24"/>
      <p:italic r:id="rId25"/>
      <p:boldItalic r:id="rId26"/>
    </p:embeddedFont>
    <p:embeddedFont>
      <p:font typeface="Brush Script MT" panose="03060802040406070304" pitchFamily="66" charset="0"/>
      <p: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47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08" autoAdjust="0"/>
    <p:restoredTop sz="93611" autoAdjust="0"/>
  </p:normalViewPr>
  <p:slideViewPr>
    <p:cSldViewPr>
      <p:cViewPr varScale="1">
        <p:scale>
          <a:sx n="41" d="100"/>
          <a:sy n="41" d="100"/>
        </p:scale>
        <p:origin x="832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ownloads\Anthrax%202016-23%20KHIS%20(1).xls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0619990068808961E-2"/>
          <c:y val="7.0682361794281348E-2"/>
          <c:w val="0.85811877430983774"/>
          <c:h val="0.6960485153862907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Sheet1!$J$40</c:f>
              <c:strCache>
                <c:ptCount val="1"/>
                <c:pt idx="0">
                  <c:v>Count of Species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Sheet1!$I$41:$I$49</c:f>
              <c:strCache>
                <c:ptCount val="9"/>
                <c:pt idx="0">
                  <c:v>Buffalo</c:v>
                </c:pt>
                <c:pt idx="1">
                  <c:v>Camel</c:v>
                </c:pt>
                <c:pt idx="2">
                  <c:v>Cattle</c:v>
                </c:pt>
                <c:pt idx="3">
                  <c:v>Donkey</c:v>
                </c:pt>
                <c:pt idx="4">
                  <c:v>Goat</c:v>
                </c:pt>
                <c:pt idx="5">
                  <c:v>Rhino</c:v>
                </c:pt>
                <c:pt idx="6">
                  <c:v>Sheep</c:v>
                </c:pt>
                <c:pt idx="7">
                  <c:v>Pig</c:v>
                </c:pt>
                <c:pt idx="8">
                  <c:v>Dog</c:v>
                </c:pt>
              </c:strCache>
            </c:strRef>
          </c:cat>
          <c:val>
            <c:numRef>
              <c:f>Sheet1!$J$41:$J$49</c:f>
              <c:numCache>
                <c:formatCode>General</c:formatCode>
                <c:ptCount val="9"/>
                <c:pt idx="0">
                  <c:v>6</c:v>
                </c:pt>
                <c:pt idx="1">
                  <c:v>21</c:v>
                </c:pt>
                <c:pt idx="2">
                  <c:v>589</c:v>
                </c:pt>
                <c:pt idx="3">
                  <c:v>1</c:v>
                </c:pt>
                <c:pt idx="4">
                  <c:v>19</c:v>
                </c:pt>
                <c:pt idx="5">
                  <c:v>1</c:v>
                </c:pt>
                <c:pt idx="6">
                  <c:v>20</c:v>
                </c:pt>
                <c:pt idx="7">
                  <c:v>13</c:v>
                </c:pt>
                <c:pt idx="8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286-4782-8619-34DF6ED4554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91502559"/>
        <c:axId val="291498239"/>
      </c:barChart>
      <c:catAx>
        <c:axId val="291502559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GB" sz="1800"/>
                  <a:t>Animal Species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accent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91498239"/>
        <c:crosses val="autoZero"/>
        <c:auto val="1"/>
        <c:lblAlgn val="ctr"/>
        <c:lblOffset val="100"/>
        <c:noMultiLvlLbl val="0"/>
      </c:catAx>
      <c:valAx>
        <c:axId val="291498239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GB" sz="2000"/>
                  <a:t>Number of animals</a:t>
                </a:r>
              </a:p>
            </c:rich>
          </c:tx>
          <c:layout>
            <c:manualLayout>
              <c:xMode val="edge"/>
              <c:yMode val="edge"/>
              <c:x val="8.2278052872256941E-3"/>
              <c:y val="0.2935378454944362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GB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accent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9150255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600" b="1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573951904660565"/>
          <c:y val="0.11028587115832986"/>
          <c:w val="0.72864805739366512"/>
          <c:h val="0.7291043171943258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Sheet2!$Q$8</c:f>
              <c:strCache>
                <c:ptCount val="1"/>
                <c:pt idx="0">
                  <c:v>Percent (%)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Sheet2!$P$9:$P$18</c:f>
              <c:strCache>
                <c:ptCount val="10"/>
                <c:pt idx="0">
                  <c:v>Cobbler</c:v>
                </c:pt>
                <c:pt idx="1">
                  <c:v>Herdsman</c:v>
                </c:pt>
                <c:pt idx="2">
                  <c:v>Formal employment</c:v>
                </c:pt>
                <c:pt idx="3">
                  <c:v>Green grocer</c:v>
                </c:pt>
                <c:pt idx="4">
                  <c:v>Business woman</c:v>
                </c:pt>
                <c:pt idx="5">
                  <c:v>Boda boda rider</c:v>
                </c:pt>
                <c:pt idx="6">
                  <c:v>Meat dealers</c:v>
                </c:pt>
                <c:pt idx="7">
                  <c:v>House wife</c:v>
                </c:pt>
                <c:pt idx="8">
                  <c:v>Students</c:v>
                </c:pt>
                <c:pt idx="9">
                  <c:v>Farmer</c:v>
                </c:pt>
              </c:strCache>
            </c:strRef>
          </c:cat>
          <c:val>
            <c:numRef>
              <c:f>Sheet2!$Q$9:$Q$18</c:f>
              <c:numCache>
                <c:formatCode>General</c:formatCode>
                <c:ptCount val="10"/>
                <c:pt idx="0">
                  <c:v>2.1</c:v>
                </c:pt>
                <c:pt idx="1">
                  <c:v>3.1</c:v>
                </c:pt>
                <c:pt idx="2">
                  <c:v>4.2</c:v>
                </c:pt>
                <c:pt idx="3">
                  <c:v>4.7</c:v>
                </c:pt>
                <c:pt idx="4">
                  <c:v>5.7</c:v>
                </c:pt>
                <c:pt idx="5">
                  <c:v>6.3</c:v>
                </c:pt>
                <c:pt idx="6">
                  <c:v>9.4</c:v>
                </c:pt>
                <c:pt idx="7">
                  <c:v>12.5</c:v>
                </c:pt>
                <c:pt idx="8">
                  <c:v>21.4</c:v>
                </c:pt>
                <c:pt idx="9">
                  <c:v>30.7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374-428A-9E24-5F2CBF96CC5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689527984"/>
        <c:axId val="689528464"/>
      </c:barChart>
      <c:catAx>
        <c:axId val="689527984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2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Occupation</a:t>
                </a:r>
              </a:p>
            </c:rich>
          </c:tx>
          <c:layout>
            <c:manualLayout>
              <c:xMode val="edge"/>
              <c:yMode val="edge"/>
              <c:x val="1.2557785115570231E-2"/>
              <c:y val="0.3195759177367906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rgbClr val="00206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689528464"/>
        <c:crosses val="autoZero"/>
        <c:auto val="1"/>
        <c:lblAlgn val="ctr"/>
        <c:lblOffset val="100"/>
        <c:noMultiLvlLbl val="0"/>
      </c:catAx>
      <c:valAx>
        <c:axId val="68952846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400" b="1" i="0" u="none" strike="noStrike" kern="1200" spc="0" baseline="0" dirty="0">
                    <a:solidFill>
                      <a:sysClr val="windowText" lastClr="000000">
                        <a:lumMod val="65000"/>
                        <a:lumOff val="35000"/>
                      </a:sys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Counts in (%)</a:t>
                </a:r>
              </a:p>
            </c:rich>
          </c:tx>
          <c:layout>
            <c:manualLayout>
              <c:xMode val="edge"/>
              <c:yMode val="edge"/>
              <c:x val="0.52472779612225895"/>
              <c:y val="0.9093040793592250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solidFill>
              <a:srgbClr val="00206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6895279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solidFill>
        <a:schemeClr val="accent1"/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005149492183041"/>
          <c:y val="8.8125676286707727E-2"/>
          <c:w val="0.84206414755220815"/>
          <c:h val="0.7312761986447318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'[KABS DATA 19-09-24.------5pm.xlsx]Sheet5'!$H$15</c:f>
              <c:strCache>
                <c:ptCount val="1"/>
                <c:pt idx="0">
                  <c:v>Number of cases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en-US"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'[KABS DATA 19-09-24.------5pm.xlsx]Sheet5'!$G$16:$G$19</c:f>
              <c:strCache>
                <c:ptCount val="4"/>
                <c:pt idx="0">
                  <c:v>Clinical</c:v>
                </c:pt>
                <c:pt idx="1">
                  <c:v>Lab</c:v>
                </c:pt>
                <c:pt idx="2">
                  <c:v>Post Mortem</c:v>
                </c:pt>
              </c:strCache>
            </c:strRef>
          </c:cat>
          <c:val>
            <c:numRef>
              <c:f>'[KABS DATA 19-09-24.------5pm.xlsx]Sheet5'!$H$16:$H$19</c:f>
              <c:numCache>
                <c:formatCode>General</c:formatCode>
                <c:ptCount val="4"/>
                <c:pt idx="0">
                  <c:v>370</c:v>
                </c:pt>
                <c:pt idx="1">
                  <c:v>191</c:v>
                </c:pt>
                <c:pt idx="2">
                  <c:v>111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AC5-46EE-AFB8-CDA4EAA930F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46"/>
        <c:overlap val="-28"/>
        <c:axId val="594425340"/>
        <c:axId val="229077051"/>
      </c:barChart>
      <c:catAx>
        <c:axId val="594425340"/>
        <c:scaling>
          <c:orientation val="minMax"/>
        </c:scaling>
        <c:delete val="0"/>
        <c:axPos val="b"/>
        <c:title>
          <c:tx>
            <c:rich>
              <a:bodyPr rot="0" spcFirstLastPara="0" vertOverflow="ellipsis" vert="horz" wrap="square" anchor="ctr" anchorCtr="1"/>
              <a:lstStyle/>
              <a:p>
                <a:pPr defTabSz="914400">
                  <a:defRPr lang="en-US" sz="2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2" charset="0"/>
                    <a:ea typeface="Arial" panose="020B0604020202020204" pitchFamily="2" charset="0"/>
                    <a:cs typeface="Arial" panose="020B0604020202020204" pitchFamily="2" charset="0"/>
                    <a:sym typeface="Arial" panose="020B0604020202020204" pitchFamily="2" charset="0"/>
                  </a:defRPr>
                </a:pPr>
                <a:r>
                  <a:rPr lang="en-GB" sz="2000" b="1" dirty="0">
                    <a:latin typeface="Arial" panose="020B0604020202020204" pitchFamily="2" charset="0"/>
                    <a:ea typeface="Arial" panose="020B0604020202020204" pitchFamily="2" charset="0"/>
                    <a:cs typeface="Arial" panose="020B0604020202020204" pitchFamily="2" charset="0"/>
                    <a:sym typeface="Arial" panose="020B0604020202020204" pitchFamily="2" charset="0"/>
                  </a:rPr>
                  <a:t>Diagnostic  Method</a:t>
                </a:r>
              </a:p>
            </c:rich>
          </c:tx>
          <c:layout>
            <c:manualLayout>
              <c:xMode val="edge"/>
              <c:yMode val="edge"/>
              <c:x val="0.43589670255009472"/>
              <c:y val="0.9172993288080790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0" vertOverflow="ellipsis" vert="horz" wrap="square" anchor="ctr" anchorCtr="1"/>
            <a:lstStyle/>
            <a:p>
              <a:pPr defTabSz="914400">
                <a:defRPr lang="en-US" sz="24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2" charset="0"/>
                  <a:ea typeface="Arial" panose="020B0604020202020204" pitchFamily="2" charset="0"/>
                  <a:cs typeface="Arial" panose="020B0604020202020204" pitchFamily="2" charset="0"/>
                  <a:sym typeface="Arial" panose="020B0604020202020204" pitchFamily="2" charset="0"/>
                </a:defRPr>
              </a:pPr>
              <a:endParaRPr lang="en-US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accent1"/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en-US"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2" charset="0"/>
                <a:ea typeface="Arial" panose="020B0604020202020204" pitchFamily="2" charset="0"/>
                <a:cs typeface="Arial" panose="020B0604020202020204" pitchFamily="2" charset="0"/>
                <a:sym typeface="Arial" panose="020B0604020202020204" pitchFamily="2" charset="0"/>
              </a:defRPr>
            </a:pPr>
            <a:endParaRPr lang="en-US"/>
          </a:p>
        </c:txPr>
        <c:crossAx val="229077051"/>
        <c:crosses val="autoZero"/>
        <c:auto val="1"/>
        <c:lblAlgn val="ctr"/>
        <c:lblOffset val="100"/>
        <c:noMultiLvlLbl val="0"/>
      </c:catAx>
      <c:valAx>
        <c:axId val="229077051"/>
        <c:scaling>
          <c:orientation val="minMax"/>
        </c:scaling>
        <c:delete val="0"/>
        <c:axPos val="l"/>
        <c:title>
          <c:tx>
            <c:rich>
              <a:bodyPr rot="-5400000" spcFirstLastPara="0" vertOverflow="ellipsis" vert="horz" wrap="square" anchor="ctr" anchorCtr="1"/>
              <a:lstStyle/>
              <a:p>
                <a:pPr defTabSz="914400">
                  <a:defRPr lang="en-US" sz="18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2" charset="0"/>
                    <a:ea typeface="Arial" panose="020B0604020202020204" pitchFamily="2" charset="0"/>
                    <a:cs typeface="Arial" panose="020B0604020202020204" pitchFamily="2" charset="0"/>
                    <a:sym typeface="Arial" panose="020B0604020202020204" pitchFamily="2" charset="0"/>
                  </a:defRPr>
                </a:pPr>
                <a:r>
                  <a:rPr lang="en-GB" sz="2000" b="1" dirty="0">
                    <a:latin typeface="Arial" panose="020B0604020202020204" pitchFamily="2" charset="0"/>
                    <a:ea typeface="Arial" panose="020B0604020202020204" pitchFamily="2" charset="0"/>
                    <a:cs typeface="Arial" panose="020B0604020202020204" pitchFamily="2" charset="0"/>
                    <a:sym typeface="Arial" panose="020B0604020202020204" pitchFamily="2" charset="0"/>
                  </a:rPr>
                  <a:t>Number of cases</a:t>
                </a:r>
              </a:p>
            </c:rich>
          </c:tx>
          <c:layout>
            <c:manualLayout>
              <c:xMode val="edge"/>
              <c:yMode val="edge"/>
              <c:x val="3.217405568869109E-2"/>
              <c:y val="0.2703004499850744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0" vertOverflow="ellipsis" vert="horz" wrap="square" anchor="ctr" anchorCtr="1"/>
            <a:lstStyle/>
            <a:p>
              <a:pPr defTabSz="914400">
                <a:defRPr lang="en-US" sz="18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2" charset="0"/>
                  <a:ea typeface="Arial" panose="020B0604020202020204" pitchFamily="2" charset="0"/>
                  <a:cs typeface="Arial" panose="020B0604020202020204" pitchFamily="2" charset="0"/>
                  <a:sym typeface="Arial" panose="020B0604020202020204" pitchFamily="2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accent1"/>
            </a:solidFill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en-US"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2" charset="0"/>
                <a:ea typeface="Arial" panose="020B0604020202020204" pitchFamily="2" charset="0"/>
                <a:cs typeface="Arial" panose="020B0604020202020204" pitchFamily="2" charset="0"/>
                <a:sym typeface="Arial" panose="020B0604020202020204" pitchFamily="2" charset="0"/>
              </a:defRPr>
            </a:pPr>
            <a:endParaRPr lang="en-US"/>
          </a:p>
        </c:txPr>
        <c:crossAx val="5944253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en-US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100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0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0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1">
      <cs:styleClr val="auto"/>
    </cs:fillRef>
    <cs:effectRef idx="0"/>
    <cs:fontRef idx="minor">
      <a:schemeClr val="dk1"/>
    </cs:fontRef>
    <cs:spPr>
      <a:ln>
        <a:noFill/>
      </a:ln>
      <a:effectLst/>
    </cs:spPr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02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75000"/>
        <a:lumOff val="25000"/>
      </a:schemeClr>
    </cs:fontRef>
    <cs:defRPr sz="1400" b="1" kern="120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065490-A414-4579-B50F-B1BBF525DBD7}" type="datetimeFigureOut">
              <a:rPr lang="en-GB" smtClean="0"/>
              <a:t>02/05/2026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554DAD-2356-48F0-B20E-2F2DC03CCF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64835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554DAD-2356-48F0-B20E-2F2DC03CCFB4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96899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GB" sz="1200" b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Animal cases peaked in 2021, accounting for 24% (164/674) of all reported animal cases. </a:t>
            </a:r>
          </a:p>
          <a:p>
            <a:pPr lvl="1"/>
            <a:r>
              <a:rPr lang="en-GB" sz="1200" b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Human cases peaked later in 2023, contributing 43% (504/1,168)—suggesting a lag consistent with animal-to-human transmission patterns.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554DAD-2356-48F0-B20E-2F2DC03CCFB4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14867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6F50C7-FDA1-3AA1-02DF-613A1EDB87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C541E8F-53C6-86A6-7FC1-C3DE540993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D7F4540-AF89-9289-4393-A07ACBC02E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GB" sz="1200" b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Highest animal cases was reported in </a:t>
            </a:r>
            <a:r>
              <a:rPr lang="en-GB" sz="1200" b="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Bomet</a:t>
            </a:r>
            <a:r>
              <a:rPr lang="en-GB" sz="1200" b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County (12.8%).</a:t>
            </a:r>
          </a:p>
          <a:p>
            <a:pPr lvl="1"/>
            <a:r>
              <a:rPr lang="en-GB" sz="1200" b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Human cases were predominantly reported in Embu County (32%), indicating distinct but overlapping hotspot regions.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5995E7-529E-F863-3272-7CDFDA711D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554DAD-2356-48F0-B20E-2F2DC03CCFB4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36481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0B82FE-6BBF-DB51-3A5A-7624798468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0355CFF-A946-4EC4-27B8-094E080598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A31D082-99D9-DD94-84F0-7CE347DF29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05B2B9-DD3E-91BD-C948-253493A1CA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554DAD-2356-48F0-B20E-2F2DC03CCFB4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5744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C6ACE0-2990-06B7-07E4-B1B13541C8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9A8E52C-A8AA-DEE9-DD78-B38D84008C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8D393D6-C516-0323-4E75-6FDAEE37DA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2F91BB-9F08-3437-D967-115FA01348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554DAD-2356-48F0-B20E-2F2DC03CCFB4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12648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B5AAB9-E6BB-DD06-D481-5B48ABE203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663EED4-3D3C-FB1F-B53F-0403C0E77C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7581D4D-21C1-2490-E51E-F017E86FB2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F865EE-8A28-B95B-1FFB-902E150B0C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554DAD-2356-48F0-B20E-2F2DC03CCFB4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57929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11" Type="http://schemas.openxmlformats.org/officeDocument/2006/relationships/image" Target="../media/image8.jpeg"/><Relationship Id="rId5" Type="http://schemas.openxmlformats.org/officeDocument/2006/relationships/image" Target="../media/image3.svg"/><Relationship Id="rId10" Type="http://schemas.microsoft.com/office/2007/relationships/hdphoto" Target="../media/hdphoto1.wdp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3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3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2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3.xml"/><Relationship Id="rId4" Type="http://schemas.openxmlformats.org/officeDocument/2006/relationships/image" Target="../media/image3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13" Type="http://schemas.openxmlformats.org/officeDocument/2006/relationships/image" Target="../media/image23.png"/><Relationship Id="rId3" Type="http://schemas.openxmlformats.org/officeDocument/2006/relationships/image" Target="../media/image2.png"/><Relationship Id="rId7" Type="http://schemas.openxmlformats.org/officeDocument/2006/relationships/image" Target="../media/image17.png"/><Relationship Id="rId12" Type="http://schemas.openxmlformats.org/officeDocument/2006/relationships/image" Target="../media/image22.svg"/><Relationship Id="rId2" Type="http://schemas.openxmlformats.org/officeDocument/2006/relationships/image" Target="../media/image1.png"/><Relationship Id="rId16" Type="http://schemas.openxmlformats.org/officeDocument/2006/relationships/image" Target="../media/image26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5" Type="http://schemas.openxmlformats.org/officeDocument/2006/relationships/image" Target="../media/image25.png"/><Relationship Id="rId10" Type="http://schemas.openxmlformats.org/officeDocument/2006/relationships/image" Target="../media/image20.svg"/><Relationship Id="rId4" Type="http://schemas.openxmlformats.org/officeDocument/2006/relationships/image" Target="../media/image3.svg"/><Relationship Id="rId9" Type="http://schemas.openxmlformats.org/officeDocument/2006/relationships/image" Target="../media/image19.png"/><Relationship Id="rId14" Type="http://schemas.openxmlformats.org/officeDocument/2006/relationships/image" Target="../media/image2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748" y="3070118"/>
            <a:ext cx="18288001" cy="4146764"/>
            <a:chOff x="0" y="0"/>
            <a:chExt cx="3021109" cy="71933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021109" cy="719331"/>
            </a:xfrm>
            <a:custGeom>
              <a:avLst/>
              <a:gdLst/>
              <a:ahLst/>
              <a:cxnLst/>
              <a:rect l="l" t="t" r="r" b="b"/>
              <a:pathLst>
                <a:path w="3021109" h="719331">
                  <a:moveTo>
                    <a:pt x="0" y="0"/>
                  </a:moveTo>
                  <a:lnTo>
                    <a:pt x="3021109" y="0"/>
                  </a:lnTo>
                  <a:lnTo>
                    <a:pt x="3021109" y="719331"/>
                  </a:lnTo>
                  <a:lnTo>
                    <a:pt x="0" y="719331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3021109" cy="776481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 algn="ctr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907281" y="818504"/>
            <a:ext cx="5441739" cy="1644667"/>
          </a:xfrm>
          <a:custGeom>
            <a:avLst/>
            <a:gdLst/>
            <a:ahLst/>
            <a:cxnLst/>
            <a:rect l="l" t="t" r="r" b="b"/>
            <a:pathLst>
              <a:path w="5441739" h="1644667">
                <a:moveTo>
                  <a:pt x="0" y="0"/>
                </a:moveTo>
                <a:lnTo>
                  <a:pt x="5441739" y="0"/>
                </a:lnTo>
                <a:lnTo>
                  <a:pt x="5441739" y="1644666"/>
                </a:lnTo>
                <a:lnTo>
                  <a:pt x="0" y="164466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570"/>
            </a:stretch>
          </a:blipFill>
        </p:spPr>
        <p:txBody>
          <a:bodyPr/>
          <a:lstStyle/>
          <a:p>
            <a:endParaRPr lang="en-KE"/>
          </a:p>
        </p:txBody>
      </p:sp>
      <p:grpSp>
        <p:nvGrpSpPr>
          <p:cNvPr id="6" name="Group 6"/>
          <p:cNvGrpSpPr/>
          <p:nvPr/>
        </p:nvGrpSpPr>
        <p:grpSpPr>
          <a:xfrm>
            <a:off x="13579944" y="1046343"/>
            <a:ext cx="3633626" cy="1262739"/>
            <a:chOff x="0" y="0"/>
            <a:chExt cx="4844835" cy="168365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95288" cy="1656806"/>
            </a:xfrm>
            <a:custGeom>
              <a:avLst/>
              <a:gdLst/>
              <a:ahLst/>
              <a:cxnLst/>
              <a:rect l="l" t="t" r="r" b="b"/>
              <a:pathLst>
                <a:path w="1695288" h="1656806">
                  <a:moveTo>
                    <a:pt x="0" y="0"/>
                  </a:moveTo>
                  <a:lnTo>
                    <a:pt x="1695288" y="0"/>
                  </a:lnTo>
                  <a:lnTo>
                    <a:pt x="1695288" y="1656806"/>
                  </a:lnTo>
                  <a:lnTo>
                    <a:pt x="0" y="16568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KE"/>
            </a:p>
          </p:txBody>
        </p:sp>
        <p:grpSp>
          <p:nvGrpSpPr>
            <p:cNvPr id="8" name="Group 8"/>
            <p:cNvGrpSpPr>
              <a:grpSpLocks noChangeAspect="1"/>
            </p:cNvGrpSpPr>
            <p:nvPr/>
          </p:nvGrpSpPr>
          <p:grpSpPr>
            <a:xfrm>
              <a:off x="2049464" y="519873"/>
              <a:ext cx="306739" cy="324129"/>
              <a:chOff x="0" y="0"/>
              <a:chExt cx="829323" cy="876338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</p:grpSp>
        <p:grpSp>
          <p:nvGrpSpPr>
            <p:cNvPr id="10" name="Group 10"/>
            <p:cNvGrpSpPr>
              <a:grpSpLocks noChangeAspect="1"/>
            </p:cNvGrpSpPr>
            <p:nvPr/>
          </p:nvGrpSpPr>
          <p:grpSpPr>
            <a:xfrm>
              <a:off x="1995767" y="933295"/>
              <a:ext cx="1253763" cy="389431"/>
              <a:chOff x="0" y="0"/>
              <a:chExt cx="3389770" cy="1052894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12" name="Freeform 12"/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13" name="Freeform 13"/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14" name="Freeform 14"/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</p:grpSp>
        <p:grpSp>
          <p:nvGrpSpPr>
            <p:cNvPr id="15" name="Group 15"/>
            <p:cNvGrpSpPr>
              <a:grpSpLocks noChangeAspect="1"/>
            </p:cNvGrpSpPr>
            <p:nvPr/>
          </p:nvGrpSpPr>
          <p:grpSpPr>
            <a:xfrm>
              <a:off x="2025973" y="50308"/>
              <a:ext cx="1705624" cy="371104"/>
              <a:chOff x="0" y="0"/>
              <a:chExt cx="4611446" cy="1003351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17" name="Freeform 17"/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18" name="Freeform 18"/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19" name="Freeform 19"/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20" name="Freeform 20"/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KE"/>
              </a:p>
            </p:txBody>
          </p:sp>
        </p:grpSp>
        <p:grpSp>
          <p:nvGrpSpPr>
            <p:cNvPr id="21" name="Group 21"/>
            <p:cNvGrpSpPr>
              <a:grpSpLocks noChangeAspect="1"/>
            </p:cNvGrpSpPr>
            <p:nvPr/>
          </p:nvGrpSpPr>
          <p:grpSpPr>
            <a:xfrm>
              <a:off x="2394054" y="496385"/>
              <a:ext cx="1511060" cy="371104"/>
              <a:chOff x="0" y="0"/>
              <a:chExt cx="4085412" cy="1003338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23" name="Freeform 23"/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24" name="Freeform 24"/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25" name="Freeform 25"/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26" name="Freeform 26"/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</p:grpSp>
        <p:grpSp>
          <p:nvGrpSpPr>
            <p:cNvPr id="27" name="Group 27"/>
            <p:cNvGrpSpPr>
              <a:grpSpLocks noChangeAspect="1"/>
            </p:cNvGrpSpPr>
            <p:nvPr/>
          </p:nvGrpSpPr>
          <p:grpSpPr>
            <a:xfrm>
              <a:off x="2004239" y="1406734"/>
              <a:ext cx="1941611" cy="256579"/>
              <a:chOff x="0" y="0"/>
              <a:chExt cx="5249482" cy="693699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29" name="Freeform 29"/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30" name="Freeform 30"/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31" name="Freeform 31"/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32" name="Freeform 32"/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33" name="Freeform 33"/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34" name="Freeform 34"/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35" name="Freeform 35"/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36" name="Freeform 36"/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37" name="Freeform 37"/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</p:grpSp>
        <p:grpSp>
          <p:nvGrpSpPr>
            <p:cNvPr id="38" name="Group 38"/>
            <p:cNvGrpSpPr>
              <a:grpSpLocks noChangeAspect="1"/>
            </p:cNvGrpSpPr>
            <p:nvPr/>
          </p:nvGrpSpPr>
          <p:grpSpPr>
            <a:xfrm>
              <a:off x="4031399" y="1401926"/>
              <a:ext cx="28723" cy="281726"/>
              <a:chOff x="0" y="0"/>
              <a:chExt cx="77660" cy="761695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  <p:txBody>
              <a:bodyPr/>
              <a:lstStyle/>
              <a:p>
                <a:endParaRPr lang="en-KE"/>
              </a:p>
            </p:txBody>
          </p:sp>
        </p:grpSp>
        <p:grpSp>
          <p:nvGrpSpPr>
            <p:cNvPr id="40" name="Group 40"/>
            <p:cNvGrpSpPr>
              <a:grpSpLocks noChangeAspect="1"/>
            </p:cNvGrpSpPr>
            <p:nvPr/>
          </p:nvGrpSpPr>
          <p:grpSpPr>
            <a:xfrm>
              <a:off x="3257942" y="942465"/>
              <a:ext cx="1139322" cy="371104"/>
              <a:chOff x="0" y="0"/>
              <a:chExt cx="3080360" cy="1003338"/>
            </a:xfrm>
          </p:grpSpPr>
          <p:sp>
            <p:nvSpPr>
              <p:cNvPr id="41" name="Freeform 41"/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42" name="Freeform 42"/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43" name="Freeform 43"/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44" name="Freeform 44"/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</p:grpSp>
        <p:grpSp>
          <p:nvGrpSpPr>
            <p:cNvPr id="45" name="Group 45"/>
            <p:cNvGrpSpPr>
              <a:grpSpLocks noChangeAspect="1"/>
            </p:cNvGrpSpPr>
            <p:nvPr/>
          </p:nvGrpSpPr>
          <p:grpSpPr>
            <a:xfrm>
              <a:off x="4142011" y="1406731"/>
              <a:ext cx="702825" cy="256582"/>
              <a:chOff x="0" y="0"/>
              <a:chExt cx="1900212" cy="693712"/>
            </a:xfrm>
          </p:grpSpPr>
          <p:sp>
            <p:nvSpPr>
              <p:cNvPr id="46" name="Freeform 46"/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47" name="Freeform 47"/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48" name="Freeform 48"/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49" name="Freeform 49"/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</p:grpSp>
      </p:grpSp>
      <p:grpSp>
        <p:nvGrpSpPr>
          <p:cNvPr id="50" name="Group 50"/>
          <p:cNvGrpSpPr/>
          <p:nvPr/>
        </p:nvGrpSpPr>
        <p:grpSpPr>
          <a:xfrm>
            <a:off x="13246987" y="2894081"/>
            <a:ext cx="2464061" cy="5794286"/>
            <a:chOff x="0" y="0"/>
            <a:chExt cx="4050574" cy="9525000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4050574" cy="9525000"/>
            </a:xfrm>
            <a:custGeom>
              <a:avLst/>
              <a:gdLst/>
              <a:ahLst/>
              <a:cxnLst/>
              <a:rect l="l" t="t" r="r" b="b"/>
              <a:pathLst>
                <a:path w="4050574" h="9525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137720" y="0"/>
                    <a:pt x="307844" y="0"/>
                  </a:cubicBezTo>
                  <a:lnTo>
                    <a:pt x="3742730" y="0"/>
                  </a:lnTo>
                  <a:cubicBezTo>
                    <a:pt x="3912855" y="0"/>
                    <a:pt x="4050574" y="217170"/>
                    <a:pt x="4050574" y="482600"/>
                  </a:cubicBezTo>
                  <a:lnTo>
                    <a:pt x="4050574" y="9042400"/>
                  </a:lnTo>
                  <a:cubicBezTo>
                    <a:pt x="4050574" y="9309100"/>
                    <a:pt x="3912855" y="9525000"/>
                    <a:pt x="3742730" y="9525000"/>
                  </a:cubicBezTo>
                  <a:lnTo>
                    <a:pt x="307844" y="9525000"/>
                  </a:lnTo>
                  <a:cubicBezTo>
                    <a:pt x="13853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6"/>
              <a:stretch>
                <a:fillRect l="-155822" r="-155822"/>
              </a:stretch>
            </a:blipFill>
          </p:spPr>
          <p:txBody>
            <a:bodyPr/>
            <a:lstStyle/>
            <a:p>
              <a:endParaRPr lang="en-KE"/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15839437" y="2941998"/>
            <a:ext cx="2465312" cy="5794286"/>
            <a:chOff x="0" y="0"/>
            <a:chExt cx="4052629" cy="9525000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4052629" cy="9525000"/>
            </a:xfrm>
            <a:custGeom>
              <a:avLst/>
              <a:gdLst/>
              <a:ahLst/>
              <a:cxnLst/>
              <a:rect l="l" t="t" r="r" b="b"/>
              <a:pathLst>
                <a:path w="4052629" h="9525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137789" y="0"/>
                    <a:pt x="308000" y="0"/>
                  </a:cubicBezTo>
                  <a:lnTo>
                    <a:pt x="3744630" y="0"/>
                  </a:lnTo>
                  <a:cubicBezTo>
                    <a:pt x="3914840" y="0"/>
                    <a:pt x="4052629" y="217170"/>
                    <a:pt x="4052629" y="482600"/>
                  </a:cubicBezTo>
                  <a:lnTo>
                    <a:pt x="4052629" y="9042400"/>
                  </a:lnTo>
                  <a:cubicBezTo>
                    <a:pt x="4052629" y="9309100"/>
                    <a:pt x="3914840" y="9525000"/>
                    <a:pt x="3744630" y="9525000"/>
                  </a:cubicBezTo>
                  <a:lnTo>
                    <a:pt x="308000" y="9525000"/>
                  </a:lnTo>
                  <a:cubicBezTo>
                    <a:pt x="13860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7"/>
              <a:stretch>
                <a:fillRect l="-121416" t="-5600" r="-150537"/>
              </a:stretch>
            </a:blipFill>
          </p:spPr>
          <p:txBody>
            <a:bodyPr/>
            <a:lstStyle/>
            <a:p>
              <a:endParaRPr lang="en-KE"/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  <p:txBody>
            <a:bodyPr/>
            <a:lstStyle/>
            <a:p>
              <a:endParaRPr lang="en-KE"/>
            </a:p>
          </p:txBody>
        </p:sp>
        <p:sp>
          <p:nvSpPr>
            <p:cNvPr id="56" name="TextBox 56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  <p:txBody>
            <a:bodyPr/>
            <a:lstStyle/>
            <a:p>
              <a:endParaRPr lang="en-KE"/>
            </a:p>
          </p:txBody>
        </p:sp>
        <p:sp>
          <p:nvSpPr>
            <p:cNvPr id="59" name="TextBox 59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  <p:txBody>
            <a:bodyPr/>
            <a:lstStyle/>
            <a:p>
              <a:endParaRPr lang="en-KE"/>
            </a:p>
          </p:txBody>
        </p:sp>
        <p:sp>
          <p:nvSpPr>
            <p:cNvPr id="62" name="TextBox 62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8" name="TextBox 68"/>
          <p:cNvSpPr txBox="1"/>
          <p:nvPr/>
        </p:nvSpPr>
        <p:spPr>
          <a:xfrm>
            <a:off x="363731" y="3375042"/>
            <a:ext cx="11630172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GB" sz="40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Characterization of Anthrax Cases in Kenya, 2014- 2023.</a:t>
            </a:r>
          </a:p>
        </p:txBody>
      </p:sp>
      <p:sp>
        <p:nvSpPr>
          <p:cNvPr id="74" name="TextBox 74"/>
          <p:cNvSpPr txBox="1"/>
          <p:nvPr/>
        </p:nvSpPr>
        <p:spPr>
          <a:xfrm>
            <a:off x="990600" y="5219700"/>
            <a:ext cx="8885940" cy="5539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endParaRPr lang="en-KE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98225F2A-DF55-1FC2-77FD-6282568BAA45}"/>
              </a:ext>
            </a:extLst>
          </p:cNvPr>
          <p:cNvSpPr txBox="1"/>
          <p:nvPr/>
        </p:nvSpPr>
        <p:spPr>
          <a:xfrm>
            <a:off x="380999" y="5613831"/>
            <a:ext cx="12737599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aseline="300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1</a:t>
            </a:r>
            <a:r>
              <a:rPr lang="en-GB" dirty="0"/>
              <a:t> </a:t>
            </a:r>
            <a:r>
              <a:rPr lang="en-GB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Division of Disease Surveillance and Response, Ministry of Health, Kenya</a:t>
            </a:r>
          </a:p>
          <a:p>
            <a:r>
              <a:rPr lang="en-GB" baseline="30000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en-GB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State Department for Livestock Development, Kenya</a:t>
            </a:r>
          </a:p>
          <a:p>
            <a:r>
              <a:rPr lang="en-GB" baseline="30000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</a:t>
            </a:r>
            <a:r>
              <a:rPr lang="en-GB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Department of Health, Narok County, Kenya</a:t>
            </a:r>
          </a:p>
          <a:p>
            <a:r>
              <a:rPr lang="en-GB" baseline="30000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</a:t>
            </a:r>
            <a:r>
              <a:rPr lang="en-GB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Department of Health, Embu County, Kenya</a:t>
            </a:r>
          </a:p>
          <a:p>
            <a:r>
              <a:rPr lang="en-GB" baseline="30000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</a:t>
            </a:r>
            <a:r>
              <a:rPr lang="en-GB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Field Epidemiology and Laboratory Training Program, Ministry of Health, Kenya</a:t>
            </a:r>
          </a:p>
          <a:p>
            <a:endParaRPr lang="en-KE" sz="2000" b="1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D1C540F9-4D4E-53C6-EDC4-F25B9751190E}"/>
              </a:ext>
            </a:extLst>
          </p:cNvPr>
          <p:cNvSpPr txBox="1"/>
          <p:nvPr/>
        </p:nvSpPr>
        <p:spPr>
          <a:xfrm>
            <a:off x="702756" y="7606237"/>
            <a:ext cx="94616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One Health approach and climate-sensitive health threats</a:t>
            </a:r>
          </a:p>
          <a:p>
            <a:endParaRPr lang="en-KE" sz="2000" b="1" i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5E82B54E-F070-CC01-BB36-50BED9D4B367}"/>
              </a:ext>
            </a:extLst>
          </p:cNvPr>
          <p:cNvSpPr txBox="1"/>
          <p:nvPr/>
        </p:nvSpPr>
        <p:spPr>
          <a:xfrm>
            <a:off x="4447204" y="9563100"/>
            <a:ext cx="9144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800" b="1" dirty="0">
                <a:solidFill>
                  <a:srgbClr val="3B4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Kenya Health Security Convention | 5</a:t>
            </a:r>
            <a:r>
              <a:rPr lang="en-GB" sz="1800" b="1" baseline="30000" dirty="0">
                <a:solidFill>
                  <a:srgbClr val="3B4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GB" sz="1800" b="1" dirty="0">
                <a:solidFill>
                  <a:srgbClr val="3B4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8</a:t>
            </a:r>
            <a:r>
              <a:rPr lang="en-GB" sz="1800" b="1" baseline="30000" dirty="0">
                <a:solidFill>
                  <a:srgbClr val="3B4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GB" sz="1800" b="1" dirty="0">
                <a:solidFill>
                  <a:srgbClr val="3B4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May 2026 | Mombasa - Kenya	</a:t>
            </a:r>
            <a:endParaRPr lang="en-KE" sz="1800" b="1" dirty="0">
              <a:solidFill>
                <a:srgbClr val="3B479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1A7677C4-6DE4-AEED-0DA2-CDE0C51CE494}"/>
              </a:ext>
            </a:extLst>
          </p:cNvPr>
          <p:cNvSpPr txBox="1"/>
          <p:nvPr/>
        </p:nvSpPr>
        <p:spPr>
          <a:xfrm>
            <a:off x="618490" y="4618582"/>
            <a:ext cx="12420602" cy="6635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2">
              <a:lnSpc>
                <a:spcPct val="107000"/>
              </a:lnSpc>
              <a:spcAft>
                <a:spcPts val="800"/>
              </a:spcAft>
            </a:pPr>
            <a:r>
              <a:rPr lang="en-GB" b="1" i="1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Margaret Wanyeki Nganga</a:t>
            </a:r>
            <a:r>
              <a:rPr lang="en-GB" i="1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¹ </a:t>
            </a:r>
            <a:r>
              <a:rPr lang="en-GB" kern="100" baseline="30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r>
              <a:rPr lang="en-GB" i="1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</a:t>
            </a:r>
            <a:r>
              <a:rPr lang="en-GB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Emmanuel Okunga¹, Daniel Langat¹, Samuel Kahariri</a:t>
            </a:r>
            <a:r>
              <a:rPr lang="en-GB" kern="100" baseline="300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GB" b="1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Mathew Mutiiria</a:t>
            </a:r>
            <a:r>
              <a:rPr lang="en-GB" kern="100" baseline="300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n-GB" b="1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Edward Tankoi</a:t>
            </a:r>
            <a:r>
              <a:rPr lang="en-GB" kern="100" baseline="300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en-GB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Lawrence Gitonga</a:t>
            </a:r>
            <a:r>
              <a:rPr lang="en-GB" kern="100" baseline="300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en-GB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, Maria Nunga</a:t>
            </a:r>
            <a:r>
              <a:rPr lang="en-GB" kern="100" baseline="300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r>
              <a:rPr lang="en-GB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</a:t>
            </a:r>
            <a:r>
              <a:rPr lang="en-GB" kern="100" baseline="300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Jack Omollo</a:t>
            </a:r>
            <a:r>
              <a:rPr lang="en-GB" kern="100" baseline="300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r>
              <a:rPr lang="en-GB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Caren Ndeta</a:t>
            </a:r>
            <a:r>
              <a:rPr lang="en-GB" kern="100" baseline="300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r>
              <a:rPr lang="en-GB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Athman Mwatondo</a:t>
            </a:r>
            <a:r>
              <a:rPr lang="en-GB" kern="100" baseline="300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 </a:t>
            </a:r>
            <a:endParaRPr lang="en-GB" sz="1600" kern="1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67" name="Picture 66">
            <a:extLst>
              <a:ext uri="{FF2B5EF4-FFF2-40B4-BE49-F238E27FC236}">
                <a16:creationId xmlns:a16="http://schemas.microsoft.com/office/drawing/2014/main" id="{D02DE956-1144-DEB0-A061-D55E02D056B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2580" y="8319228"/>
            <a:ext cx="176539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B3F4FAD3-2472-23DA-BB23-A1EB1D2FF05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97114" y="8354985"/>
            <a:ext cx="1679838" cy="839818"/>
          </a:xfrm>
          <a:prstGeom prst="rect">
            <a:avLst/>
          </a:prstGeom>
        </p:spPr>
      </p:pic>
      <p:pic>
        <p:nvPicPr>
          <p:cNvPr id="1028" name="Picture 4" descr="National Farmers Awards – National Farmers Awards scheme">
            <a:extLst>
              <a:ext uri="{FF2B5EF4-FFF2-40B4-BE49-F238E27FC236}">
                <a16:creationId xmlns:a16="http://schemas.microsoft.com/office/drawing/2014/main" id="{5C06B020-FC41-02F8-0D55-0FA53F1B03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7546" y="8539562"/>
            <a:ext cx="2615054" cy="707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  <p:txBody>
          <a:bodyPr/>
          <a:lstStyle/>
          <a:p>
            <a:endParaRPr lang="en-KE"/>
          </a:p>
        </p:txBody>
      </p:sp>
      <p:grpSp>
        <p:nvGrpSpPr>
          <p:cNvPr id="3" name="Group 3"/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KE"/>
            </a:p>
          </p:txBody>
        </p:sp>
        <p:grpSp>
          <p:nvGrpSpPr>
            <p:cNvPr id="5" name="Group 5"/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</p:grpSp>
        <p:grpSp>
          <p:nvGrpSpPr>
            <p:cNvPr id="7" name="Group 7"/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9" name="Freeform 9"/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10" name="Freeform 10"/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11" name="Freeform 11"/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</p:grpSp>
        <p:grpSp>
          <p:nvGrpSpPr>
            <p:cNvPr id="12" name="Group 12"/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14" name="Freeform 14"/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15" name="Freeform 15"/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16" name="Freeform 16"/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17" name="Freeform 17"/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KE"/>
              </a:p>
            </p:txBody>
          </p:sp>
        </p:grpSp>
        <p:grpSp>
          <p:nvGrpSpPr>
            <p:cNvPr id="18" name="Group 18"/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20" name="Freeform 20"/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21" name="Freeform 21"/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22" name="Freeform 22"/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23" name="Freeform 23"/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</p:grpSp>
        <p:grpSp>
          <p:nvGrpSpPr>
            <p:cNvPr id="24" name="Group 24"/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26" name="Freeform 26"/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27" name="Freeform 27"/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28" name="Freeform 28"/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29" name="Freeform 29"/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30" name="Freeform 30"/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31" name="Freeform 31"/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32" name="Freeform 32"/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33" name="Freeform 33"/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34" name="Freeform 34"/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</p:grpSp>
        <p:grpSp>
          <p:nvGrpSpPr>
            <p:cNvPr id="35" name="Group 35"/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/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  <p:txBody>
              <a:bodyPr/>
              <a:lstStyle/>
              <a:p>
                <a:endParaRPr lang="en-KE"/>
              </a:p>
            </p:txBody>
          </p:sp>
        </p:grpSp>
        <p:grpSp>
          <p:nvGrpSpPr>
            <p:cNvPr id="37" name="Group 37"/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/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39" name="Freeform 39"/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40" name="Freeform 40"/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41" name="Freeform 41"/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</p:grpSp>
        <p:grpSp>
          <p:nvGrpSpPr>
            <p:cNvPr id="42" name="Group 42"/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/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44" name="Freeform 44"/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45" name="Freeform 45"/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46" name="Freeform 46"/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</p:grpSp>
      </p:grpSp>
      <p:grpSp>
        <p:nvGrpSpPr>
          <p:cNvPr id="47" name="Group 47"/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  <p:txBody>
            <a:bodyPr/>
            <a:lstStyle/>
            <a:p>
              <a:endParaRPr lang="en-KE"/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  <p:txBody>
            <a:bodyPr/>
            <a:lstStyle/>
            <a:p>
              <a:endParaRPr lang="en-KE"/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  <p:txBody>
            <a:bodyPr/>
            <a:lstStyle/>
            <a:p>
              <a:endParaRPr lang="en-KE"/>
            </a:p>
          </p:txBody>
        </p:sp>
        <p:sp>
          <p:nvSpPr>
            <p:cNvPr id="55" name="TextBox 55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8" name="Group 2">
            <a:extLst>
              <a:ext uri="{FF2B5EF4-FFF2-40B4-BE49-F238E27FC236}">
                <a16:creationId xmlns:a16="http://schemas.microsoft.com/office/drawing/2014/main" id="{6270F397-DEA2-9DDE-FF56-8D4C85EA21B4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0F353DD1-D880-EB48-E06E-7793B797B05A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B78423BE-1731-1E3D-0FE7-FA321D5A2C5B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/>
          <p:cNvSpPr txBox="1"/>
          <p:nvPr/>
        </p:nvSpPr>
        <p:spPr>
          <a:xfrm>
            <a:off x="788558" y="1284188"/>
            <a:ext cx="5548409" cy="811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Background</a:t>
            </a:r>
            <a:endParaRPr lang="en-US" sz="5400" b="1" dirty="0">
              <a:solidFill>
                <a:schemeClr val="bg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8E25E21A-91B2-0CEF-7DBA-0C99733D8284}"/>
              </a:ext>
            </a:extLst>
          </p:cNvPr>
          <p:cNvSpPr txBox="1"/>
          <p:nvPr/>
        </p:nvSpPr>
        <p:spPr>
          <a:xfrm>
            <a:off x="0" y="2285847"/>
            <a:ext cx="17590158" cy="69865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Anthrax is a high-priority zoonotic disease in Kenya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​</a:t>
            </a:r>
          </a:p>
          <a:p>
            <a:pPr fontAlgn="base"/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Affects humans, livestock, and wildlife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​</a:t>
            </a:r>
          </a:p>
          <a:p>
            <a:pPr fontAlgn="base"/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Transmission occurs at the human-animal-environment interface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​</a:t>
            </a:r>
          </a:p>
          <a:p>
            <a:pPr fontAlgn="base"/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Kenya experiences frequent outbreaks (&gt;10 annually)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​</a:t>
            </a:r>
          </a:p>
          <a:p>
            <a:pPr fontAlgn="base"/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Despite frequent outbreaks ; limited national-level data published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​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Surveillance systems exist but are often analysed separately and have challenges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​</a:t>
            </a:r>
          </a:p>
          <a:p>
            <a:pPr fontAlgn="base"/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Highlights the need for an integrated One Health surveillance for zoonoses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​</a:t>
            </a:r>
          </a:p>
          <a:p>
            <a:pPr fontAlgn="base"/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​</a:t>
            </a:r>
          </a:p>
          <a:p>
            <a:pPr lvl="1"/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907702-C850-44EE-90EF-831E31D2BE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113A19B-7B00-C38A-63A6-6E98C8E40E90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  <p:txBody>
          <a:bodyPr/>
          <a:lstStyle/>
          <a:p>
            <a:endParaRPr lang="en-KE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5A9DDBED-3F86-375F-01DF-6C2D592119E0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48E9CEDA-4C8C-E9CC-507E-CA8159EA17ED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KE"/>
            </a:p>
          </p:txBody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63A96BF8-A6F7-BAF9-EBF0-D7A8DE10210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6BBEB652-F978-DE54-5274-76C272CAFD5A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DAC1E189-9A63-85BF-EB15-5CF941FD872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A136A130-E7A2-4A4C-A283-E7CEE8F1A34E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212672A0-0473-797A-A818-AF891C005BB4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C7711FCF-5147-28E4-5B5B-F32A782B715B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894A3FF7-7925-D0B9-AC7F-1713C1F59001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0854E4C6-4FAC-59E1-9CAB-ABB870A9642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4E938BB3-36FD-B3C5-CD9F-D36CCC429C5E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0EF119F2-692C-61E0-78C6-27D74B14566C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518545D4-E839-32B0-35BB-D2072EBAF31F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8DDA7633-F4D5-611A-D703-F4E37F1FA03E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E451FF50-D2CF-FED9-7064-906A910F5400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KE"/>
              </a:p>
            </p:txBody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EF41ECE8-8359-F03C-62F9-7AA63494D78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3A461271-37EB-D8EA-67B1-54CCC2FD9577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44D364C7-3DF7-DBC0-FFBD-4CBA2E539644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CC81AC83-7BCA-EA57-3015-BC76B5C2611D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7D6DB593-51D8-A117-9909-F29F2E411852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589E0952-0A1C-2207-36C6-DB358277562C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0F961DE9-6F96-A582-FAC9-DE19469A6E7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1DCD9091-6252-330C-6EC2-D3F13BD7395C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E881913A-D9C1-1792-0971-CCAC785A9E12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2D5A378D-8E03-6DDB-8284-333BA8CDF262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3822D235-8CB1-B14A-915A-D93F9D5C3A33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39D1AE16-1B0E-DCD6-8D7F-4CF2FA87F9EC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72C5FFB1-3A3B-C400-00F6-437223F6E7B3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00A47002-CB63-9004-FBBF-83222AF1B31A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7CA9C141-4E61-62FF-A4F3-780C9BFC730C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48AA06D0-C46F-4DA8-1CB7-B0444EE09A60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3C14F7DE-1655-F76E-1CD6-578B48E88AF6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12C3E58D-87EF-CBA6-B5DA-A8AF8F374FB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2011BE88-3A46-8DBB-EF2B-3663E26F4E8B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  <p:txBody>
              <a:bodyPr/>
              <a:lstStyle/>
              <a:p>
                <a:endParaRPr lang="en-KE"/>
              </a:p>
            </p:txBody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DF5B179D-3A34-911C-586A-F8D1DB00BAE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72749090-03F1-C55A-5D1C-92F651F6A9FE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AE083142-9CD3-B946-5AAB-29D2699AB500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E07DDE04-FD24-73DC-4868-D2A3A8594871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25E6E656-4056-06E7-E501-E67A61CB3637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C01A39E7-7B54-B0EE-0480-CDD42E9D262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2EA276E3-DE16-AEFF-04CA-D5ABDF5ED51E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79256AFD-D56C-3718-2A46-3D006E1DB0FA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D9513D25-2A96-8594-0537-3DDDA6B5BEEC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AA10E39A-0A66-17AF-2118-AAE5034A8AEE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627DCD8A-EDCC-A097-4CE1-3EC3C7CF6C1E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2C9A7E55-1BC1-673B-ADAE-180AB4CCF45A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  <p:txBody>
            <a:bodyPr/>
            <a:lstStyle/>
            <a:p>
              <a:endParaRPr lang="en-KE"/>
            </a:p>
          </p:txBody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77CFFF3D-C2FE-E7C0-8766-8174CD57C1EB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6CF5CFAE-55F3-BC65-5107-1337E61C99E1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4EB2F8DF-D2B7-22D1-150D-BA8C7A2C5839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  <p:txBody>
            <a:bodyPr/>
            <a:lstStyle/>
            <a:p>
              <a:endParaRPr lang="en-KE"/>
            </a:p>
          </p:txBody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33D9E534-0919-9559-C275-513666BD20BE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F9A3149D-1AC9-BC40-5640-4CABF9D35144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D903AF4B-D139-F682-EF62-722B87CD44C9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  <p:txBody>
            <a:bodyPr/>
            <a:lstStyle/>
            <a:p>
              <a:endParaRPr lang="en-KE"/>
            </a:p>
          </p:txBody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0F2B2A2F-6851-83BA-1CE8-BA4CCC014DCA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7" name="TextBox 57">
            <a:extLst>
              <a:ext uri="{FF2B5EF4-FFF2-40B4-BE49-F238E27FC236}">
                <a16:creationId xmlns:a16="http://schemas.microsoft.com/office/drawing/2014/main" id="{DBE2685F-68A5-1A74-877B-E84C0962CC07}"/>
              </a:ext>
            </a:extLst>
          </p:cNvPr>
          <p:cNvSpPr txBox="1"/>
          <p:nvPr/>
        </p:nvSpPr>
        <p:spPr>
          <a:xfrm>
            <a:off x="397654" y="2529621"/>
            <a:ext cx="17433146" cy="37548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801670" lvl="1" indent="-400835">
              <a:lnSpc>
                <a:spcPts val="4827"/>
              </a:lnSpc>
              <a:buFont typeface="Arial"/>
              <a:buChar char="•"/>
            </a:pPr>
            <a:endParaRPr lang="en-GB" sz="4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/>
            <a:r>
              <a:rPr lang="en-GB" sz="3200" b="1" dirty="0">
                <a:latin typeface="Arial" panose="020B0604020202020204" pitchFamily="34" charset="0"/>
                <a:cs typeface="Arial" panose="020B0604020202020204" pitchFamily="34" charset="0"/>
              </a:rPr>
              <a:t>Main Objective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​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To characterize the epidemiology of anthrax in Kenya from 2014 to 2023 using integrated human and animal surveillance data within a One Health Framework​</a:t>
            </a:r>
          </a:p>
          <a:p>
            <a:pPr fontAlgn="base"/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/>
            <a:r>
              <a:rPr lang="en-GB" sz="3200" b="1" dirty="0">
                <a:latin typeface="Arial" panose="020B0604020202020204" pitchFamily="34" charset="0"/>
                <a:cs typeface="Arial" panose="020B0604020202020204" pitchFamily="34" charset="0"/>
              </a:rPr>
              <a:t>Specific Objectives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​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To describe the temporal and spatial distribution of anthrax cases in Kenya from 2014–2023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​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To profile the epidemiological and clinical characteristics of anthrax in both humans and animals  </a:t>
            </a:r>
          </a:p>
        </p:txBody>
      </p:sp>
      <p:grpSp>
        <p:nvGrpSpPr>
          <p:cNvPr id="58" name="Group 2">
            <a:extLst>
              <a:ext uri="{FF2B5EF4-FFF2-40B4-BE49-F238E27FC236}">
                <a16:creationId xmlns:a16="http://schemas.microsoft.com/office/drawing/2014/main" id="{5C24987F-AC7B-31FA-5922-3FEDA607B26C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26B48F50-3D4B-8C2E-9D30-BB5A1E93240E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8BD3B0A8-819C-983E-2B11-4D2A08CD4A3D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CC3E7F2C-B640-29CE-8F40-88DF4C41DD16}"/>
              </a:ext>
            </a:extLst>
          </p:cNvPr>
          <p:cNvSpPr txBox="1"/>
          <p:nvPr/>
        </p:nvSpPr>
        <p:spPr>
          <a:xfrm>
            <a:off x="788558" y="1284188"/>
            <a:ext cx="9955642" cy="7996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Objectives of the Study</a:t>
            </a:r>
            <a:endParaRPr lang="en-US" sz="5400" b="1" dirty="0">
              <a:solidFill>
                <a:schemeClr val="bg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</p:spTree>
    <p:extLst>
      <p:ext uri="{BB962C8B-B14F-4D97-AF65-F5344CB8AC3E}">
        <p14:creationId xmlns:p14="http://schemas.microsoft.com/office/powerpoint/2010/main" val="26211150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67A35B-3A08-07D7-639F-67A5D12AFC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6BBEB992-E666-73CA-48C2-510C02F93D8B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  <p:txBody>
          <a:bodyPr/>
          <a:lstStyle/>
          <a:p>
            <a:endParaRPr lang="en-KE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34529CC4-5082-5E71-17CC-9B7381443A0A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43CBE41E-1DB9-2C19-5E7D-D4697E09E506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KE"/>
            </a:p>
          </p:txBody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D973CC9E-D029-B0E3-CD1E-611F6F80B57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3F0A5C0C-3EB4-752A-F5F3-B4E7B30F3472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B3432BCA-C155-A812-845F-1686C725A7C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F793010F-1F5F-AE0B-B52B-3FEF651D04FB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B19E2286-04D9-4802-A88F-E5D6C9BACB4C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1A3AB381-910C-B126-3F29-103402AA0152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114F7FDE-3A55-7E43-77B5-94A3A098A777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B709713F-ABC7-700C-34AB-566AA52A96E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8D7BC92E-494E-9200-7728-EE8D8A90AFAB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37298F35-67C6-4656-0E93-6C57565BC1E5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0F055523-32EA-5916-35CB-BC5D84FE208C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04BCD38B-1ECB-A312-0C64-CA2B9CE596F0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C16FB8D1-18B1-F2BD-C942-50981DF01CAB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KE"/>
              </a:p>
            </p:txBody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7F200673-6672-E76B-6CEE-C676F9212F8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BCE8B276-0DE1-CE69-1658-1D8D9AA4976D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1B17D7FB-5B65-B029-C452-7256A66BA821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E706AF18-5A4A-0FCE-DE98-C5CBB956BAD4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2F802FCC-C372-B78A-9380-B8BAEB6DE710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BD6C707C-B32B-7654-4E8C-D05FCF4306C3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46C70F75-D9FC-B8AC-44EF-4678CB6CE219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97B3D1AB-84E2-C88E-4624-06F36622AC0A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B23EEE07-1F65-5A43-2EA3-606A4E001BEC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C4D91FCD-BE3C-0B68-772F-51958CFA5160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E308E048-790C-0F9A-E720-5CBAF20F8FB2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58E2D23F-B2E6-9C3E-00C0-1E94DBA89255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79C0D16F-CA3C-7FBC-24F4-8F2BC121095C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B482273E-0689-1AB6-7CA6-4EC309BD99E5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60BBBB1B-078A-C587-09D4-A6BF60A75B4E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80869AEF-9BB6-33D7-71D9-9EF7BA6B5BDE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899868F2-C973-2114-A22D-EB89A2F68A20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ED1F74C8-B300-2EEF-B786-6D3DF121C22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0B51427D-3FCB-595B-BB48-2B39B8FE878F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  <p:txBody>
              <a:bodyPr/>
              <a:lstStyle/>
              <a:p>
                <a:endParaRPr lang="en-KE"/>
              </a:p>
            </p:txBody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C0668A42-C6EB-5176-6800-6FA108DFB94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F050370F-AF61-873A-0777-CCD4C00B2E65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BFEEF153-0BCE-063D-622C-DED28525B4F1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39113B01-EBF5-E247-028B-21DFE300265C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15B6257C-5374-0E1F-F69A-14DEEF3952C7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2B14C4DC-0704-4070-45A7-78E0069A143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3726E108-D55E-9E1D-06CE-74D4EB100621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4828BB47-FEBB-3C46-0A91-71E3A38959CB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3E0BD5C0-9A44-FC5D-B16A-AF1A637A22EB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33545066-EBE4-0E03-A33C-1D20DD838D07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580619C2-E820-9DE8-0DF9-79BE43BBFC85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BA68EDE7-7455-57C7-D184-F10EF17EF199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  <p:txBody>
            <a:bodyPr/>
            <a:lstStyle/>
            <a:p>
              <a:endParaRPr lang="en-KE"/>
            </a:p>
          </p:txBody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8917CA9D-F09C-C483-FDDE-4DA81C76D094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D7BEE483-809D-55E9-B6EB-AB8783D04F24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C396A985-EEFA-209F-4831-B0A1B2F7E682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  <p:txBody>
            <a:bodyPr/>
            <a:lstStyle/>
            <a:p>
              <a:endParaRPr lang="en-KE"/>
            </a:p>
          </p:txBody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C14807C4-AFFA-6336-38DF-258D1911E499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B53EF55C-B9A8-D704-DFE8-608689C5040F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4304DDEE-4074-F2F1-0E74-282F7DDAD1B3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  <p:txBody>
            <a:bodyPr/>
            <a:lstStyle/>
            <a:p>
              <a:endParaRPr lang="en-KE"/>
            </a:p>
          </p:txBody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C6D94654-4F4C-07F8-FF45-82756C8957BC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7" name="TextBox 57">
            <a:extLst>
              <a:ext uri="{FF2B5EF4-FFF2-40B4-BE49-F238E27FC236}">
                <a16:creationId xmlns:a16="http://schemas.microsoft.com/office/drawing/2014/main" id="{E48546AD-93B0-2BD7-A151-87F15151274E}"/>
              </a:ext>
            </a:extLst>
          </p:cNvPr>
          <p:cNvSpPr txBox="1"/>
          <p:nvPr/>
        </p:nvSpPr>
        <p:spPr>
          <a:xfrm>
            <a:off x="533400" y="2298069"/>
            <a:ext cx="5937192" cy="42367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801670" lvl="1" indent="-400835" algn="l">
              <a:lnSpc>
                <a:spcPts val="4827"/>
              </a:lnSpc>
              <a:buFont typeface="Arial"/>
              <a:buChar char="•"/>
            </a:pPr>
            <a:r>
              <a:rPr lang="en-GB" sz="2800" b="1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Study Design </a:t>
            </a:r>
            <a:r>
              <a:rPr lang="en-GB" sz="2800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- Retrospective descriptive study using integrated surveillance data (One Health approach)</a:t>
            </a:r>
          </a:p>
          <a:p>
            <a:pPr marL="801670" lvl="1" indent="-400835" algn="l">
              <a:lnSpc>
                <a:spcPts val="4827"/>
              </a:lnSpc>
              <a:buFont typeface="Arial"/>
              <a:buChar char="•"/>
            </a:pPr>
            <a:r>
              <a:rPr lang="en-GB" sz="2800" b="1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Study Area &amp; Period </a:t>
            </a:r>
            <a:r>
              <a:rPr lang="en-GB" sz="2800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- Kenya from January 2016 – December 2023</a:t>
            </a:r>
          </a:p>
        </p:txBody>
      </p:sp>
      <p:grpSp>
        <p:nvGrpSpPr>
          <p:cNvPr id="58" name="Group 2">
            <a:extLst>
              <a:ext uri="{FF2B5EF4-FFF2-40B4-BE49-F238E27FC236}">
                <a16:creationId xmlns:a16="http://schemas.microsoft.com/office/drawing/2014/main" id="{69A4B418-7714-38DE-D993-0CF77FBB50EF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08326A8B-EFC7-7C3F-7D47-BFC62125C0CD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73D340CE-46D9-BC52-D643-9BFEFB7C8AF0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DCC22DEB-A3D5-EBA8-6D49-7561DD5BD0FB}"/>
              </a:ext>
            </a:extLst>
          </p:cNvPr>
          <p:cNvSpPr txBox="1"/>
          <p:nvPr/>
        </p:nvSpPr>
        <p:spPr>
          <a:xfrm>
            <a:off x="304800" y="1284188"/>
            <a:ext cx="17636059" cy="8113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Methodology 1/2</a:t>
            </a:r>
            <a:endParaRPr lang="en-US" sz="5400" b="1" dirty="0">
              <a:solidFill>
                <a:schemeClr val="bg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pic>
        <p:nvPicPr>
          <p:cNvPr id="64" name="Picture 63">
            <a:extLst>
              <a:ext uri="{FF2B5EF4-FFF2-40B4-BE49-F238E27FC236}">
                <a16:creationId xmlns:a16="http://schemas.microsoft.com/office/drawing/2014/main" id="{3D753C0E-632B-5B60-268B-E98AB79387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3400" y="2478210"/>
            <a:ext cx="9279954" cy="7262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4294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E42FE8-BB6C-D2D2-61AF-2F0DDB2B62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4C52D896-F83E-58E5-8122-2BCF0DBCC833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  <p:txBody>
          <a:bodyPr/>
          <a:lstStyle/>
          <a:p>
            <a:endParaRPr lang="en-KE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F6C6566-738C-B01E-9209-ACAC877854E0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313E5DB0-07EF-4262-09EB-6274A89FFA41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KE"/>
            </a:p>
          </p:txBody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72411F40-7EB2-2812-2884-D5AD4C01F96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BA13FA55-9882-3EF9-DC15-123AAA3C05DB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A4DEA291-8CB7-3C63-232D-2D06F8D0383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AF4C54CA-C82C-CE49-84C7-8B059AD2D76E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71BE0D9A-5295-8F9E-7642-77CA66910923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C2B86B28-3729-DB69-713D-A828DF364205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A98A3CE9-BEF6-D928-DBCF-1B096DD1F4A4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AA7FFB13-7955-55D5-7690-C42D8701350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469CB41E-E8C0-9C3F-C806-E5E8AC24713F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8A85B9A8-4956-FF52-4439-440604A5809D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76668120-ECC4-8518-882F-CF32465A6D7F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C8AE7E6A-3263-DD1B-047D-A310AEB7A142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5F5F9D76-8AE5-A7E5-1FCC-2CDCD50BD369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KE"/>
              </a:p>
            </p:txBody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498FB740-26BA-91ED-8251-E64006F56E5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A53089CE-DA5D-CDD3-A887-022222FC94B8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5CCD9192-CC5E-0A53-D3C7-596B4D7D15DB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2C779809-35A9-4F16-7EEA-AFC666EFB7F4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316EC00A-9030-396F-F1F6-DBD1AA42698B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EB54EB93-4BB2-BE63-0FF9-927D80A7F58B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C1D6586E-D622-91AA-1191-CDCB00F40AEA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2D957D61-B991-21D0-360A-8FE34D1BDB25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89C68B42-B01B-177E-AF84-135AFB86B565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CDEC5C79-A27C-405D-F5CA-25A68C2BBC3B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3200DE99-F05B-4D00-76E2-7947E86B2FD1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41EBA9CB-2851-C344-3241-8A25386D89C3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3D44CD6F-3C71-B0A5-A9C5-9686CEF7C7A9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09F6FB50-0883-4F36-5215-571E8EE6A528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7E378963-6221-BDA6-8308-6A5C40DDA855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84D25208-0844-47F3-F2D5-9B1A09C68247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B5145B80-E8EE-C56B-D1F0-A12650BC9C39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5BA57989-EB09-E4CD-9529-43644E70A38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C7CF28BE-AE71-A4FB-4935-BD7BBB680D0B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  <p:txBody>
              <a:bodyPr/>
              <a:lstStyle/>
              <a:p>
                <a:endParaRPr lang="en-KE"/>
              </a:p>
            </p:txBody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C4EE8443-1979-F450-B954-C23C4714177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4D9EBA51-309B-ED13-F3CE-06DF479BA898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79B817F4-570D-E980-956B-DDD2F0B46D7B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8198B449-DBF8-DC78-A2D7-25A2A73F2ABF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39C10F61-7E87-2F38-B639-05C771C68CE1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ED812844-5452-2C6E-B5DF-36527B4AE04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2E9B5E00-C939-CC5C-6C68-338515578448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9578E149-1444-D336-F8D5-29F037290548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EA5303CA-8209-FEFC-27B6-1BD5FD05A067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9C477CBE-F87D-5A27-C0EA-33243DD9DDFE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1BFC7376-5331-8AB9-5B00-7BC483C78540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5A64FED1-DA60-A785-143E-32FAB8DE39C3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  <p:txBody>
            <a:bodyPr/>
            <a:lstStyle/>
            <a:p>
              <a:endParaRPr lang="en-KE"/>
            </a:p>
          </p:txBody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56D726D3-4C6A-7F49-7E16-3A938A02871F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AAB03A53-A55C-7EA5-4A4C-261BF8BDA1F3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C4CA5FC0-F84E-DD7F-E452-39B185911898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  <p:txBody>
            <a:bodyPr/>
            <a:lstStyle/>
            <a:p>
              <a:endParaRPr lang="en-KE"/>
            </a:p>
          </p:txBody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82A4D135-8FDC-3580-9F00-5D4437EF5C94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C4C06400-FEDA-D449-FD8E-DB2F1970DDAA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A1A2AFB9-9A6A-096F-7556-6AFF6003C279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  <p:txBody>
            <a:bodyPr/>
            <a:lstStyle/>
            <a:p>
              <a:endParaRPr lang="en-KE"/>
            </a:p>
          </p:txBody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2203179A-3F9A-2309-9912-37D76C922FA3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8" name="Group 2">
            <a:extLst>
              <a:ext uri="{FF2B5EF4-FFF2-40B4-BE49-F238E27FC236}">
                <a16:creationId xmlns:a16="http://schemas.microsoft.com/office/drawing/2014/main" id="{BF09F845-8802-B5DA-FBE1-04DBD8E3FB30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2243FFF0-D5DA-0B8E-EB3A-BAD0FC29AE78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1683DD42-A39B-46E9-F4AA-1E1D22418D3F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E8283277-AC82-5FEC-8AE9-A829486EECAA}"/>
              </a:ext>
            </a:extLst>
          </p:cNvPr>
          <p:cNvSpPr txBox="1"/>
          <p:nvPr/>
        </p:nvSpPr>
        <p:spPr>
          <a:xfrm>
            <a:off x="212886" y="1284188"/>
            <a:ext cx="17862230" cy="8113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Methodology 2/2</a:t>
            </a:r>
            <a:endParaRPr lang="en-US" sz="5400" b="1" dirty="0">
              <a:solidFill>
                <a:schemeClr val="bg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pic>
        <p:nvPicPr>
          <p:cNvPr id="62" name="Picture 61">
            <a:extLst>
              <a:ext uri="{FF2B5EF4-FFF2-40B4-BE49-F238E27FC236}">
                <a16:creationId xmlns:a16="http://schemas.microsoft.com/office/drawing/2014/main" id="{17BEF12E-A2C4-53CD-8A4A-6A753D2208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0599" y="2478210"/>
            <a:ext cx="16544653" cy="6524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6900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6CBC74-F1AB-3887-43B0-CAF9EA4D1C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699CC6AE-3B96-E7FA-AF09-0EFB1F7AE3BF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  <p:txBody>
          <a:bodyPr/>
          <a:lstStyle/>
          <a:p>
            <a:endParaRPr lang="en-KE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CA955DC7-6803-5404-8B19-83A16F443F3D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59A50FC8-035A-2710-C9B4-FDC6B258F1A6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KE"/>
            </a:p>
          </p:txBody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3CBF8828-553B-0FFA-B7BE-2BD9ED2E759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C91C4D9D-102D-AB1E-118F-4A84601D9610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70A5A36C-E00E-F8A5-86C6-4B043ECA17F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BF727054-1D7E-C162-CB28-E763665801F7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C3852D7D-FE2D-B809-2046-8B0C515A6672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64A825EC-A666-A64F-DCD6-65CC101915B2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0F347DA1-FE58-63D2-E9B6-190478F3AE55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F89836C7-30AC-0F5F-8A18-730BB55182B9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D8DB5C1C-416B-AEA3-3F8C-22523199545C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F4157804-8569-38C0-A6D9-D4F3E728D9DC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E4572F1B-0F90-243D-7A8C-CDB63A8BEA21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AB0CB361-8268-4D76-7625-EF2A8953CCAE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34DB33ED-C321-648E-5AF6-3EEC402E3488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KE"/>
              </a:p>
            </p:txBody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CAF020AE-B20B-A9E3-64EC-8C64594D845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A1F946D3-EAA2-B907-5CBE-133211A729C6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72876779-15C6-9CB7-DF8B-48F9F34360C8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1DE6B875-C1E4-1980-CCBB-B3050137393B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79FB28B1-DF0A-B085-AAAA-A2D9A57E76BB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6506E598-2263-6EC9-6D94-5F8141AB6B0A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395A8C45-69F4-A7D8-398D-2171982CD06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BCE21C7F-DBF3-1D49-BF02-8F8B51929CF4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73432D11-4462-CBB4-90F6-C7D7F3280D2E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23B1081C-759E-54CF-89BC-53B4797637F9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EB67B6E2-C5D7-26E8-0A68-A62DE16865EA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3BE40C5C-BFB7-8FDC-9F2B-5AF46AFA1CAE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1E01235E-470D-F903-EA93-5333ECB15DCC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5D258EC2-8CED-D3AB-3C87-2F90CD8E0AF8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4308A65A-10BE-3AA9-C5EA-49CAA6B06DF1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81282687-D294-41ED-95A8-8530B7CD7B7B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6F3D363F-5A81-F5B2-4912-92B6947C284E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C9429203-9685-0D55-9C49-0AA5CC76D0B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27A75BF8-D659-625C-5BD1-96DB02BCB9FE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  <p:txBody>
              <a:bodyPr/>
              <a:lstStyle/>
              <a:p>
                <a:endParaRPr lang="en-KE"/>
              </a:p>
            </p:txBody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AD61AD17-EBB5-9714-30C6-93CA5909C899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4A3FCA29-9DDF-DBCF-5242-632D35CE4961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FC65AAFC-05BB-336F-C4EE-FFACB2D95CB8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5A15648E-E9C8-D87A-C534-691EA83D6E5B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E8508376-BEE1-2AE1-F0AF-69F5E9408C16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C37C01C0-F3B2-E0BD-C23E-3A82BD50AFB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6E161F36-AB78-2CA2-405C-B9AD631C5D6B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49E3200E-4091-692C-A8C2-C5C8BC6E3384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C6BFCB06-28C8-C013-734F-6B23CF438CB4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4BDC9093-398D-E699-B787-0D84066CA75E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4DF23773-3E71-BCDB-83D3-BD1EF135301B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A15DE02A-2CD9-F3CA-D538-E56B46ED0D69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  <p:txBody>
            <a:bodyPr/>
            <a:lstStyle/>
            <a:p>
              <a:endParaRPr lang="en-KE"/>
            </a:p>
          </p:txBody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58DE2E30-5D57-11B6-AA01-CA2072258FA9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E42954CA-B569-E549-37F5-822C45C536E8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EE945CCD-D777-B3E7-630C-F0E3C94DEB5A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  <p:txBody>
            <a:bodyPr/>
            <a:lstStyle/>
            <a:p>
              <a:endParaRPr lang="en-KE"/>
            </a:p>
          </p:txBody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612193BF-9B4B-F772-EA55-6E5F6334C368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E4ABB7EA-8A9B-4F8F-41BA-F84D6815A331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40C5DCF5-53EC-AAAC-CAEC-605C7410F9C6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  <p:txBody>
            <a:bodyPr/>
            <a:lstStyle/>
            <a:p>
              <a:endParaRPr lang="en-KE"/>
            </a:p>
          </p:txBody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8AE81162-AC46-CB86-539B-CBC6511AC6A6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7" name="TextBox 57">
            <a:extLst>
              <a:ext uri="{FF2B5EF4-FFF2-40B4-BE49-F238E27FC236}">
                <a16:creationId xmlns:a16="http://schemas.microsoft.com/office/drawing/2014/main" id="{B6DEEAFD-3970-FA0B-CA49-FA94C30A999D}"/>
              </a:ext>
            </a:extLst>
          </p:cNvPr>
          <p:cNvSpPr txBox="1"/>
          <p:nvPr/>
        </p:nvSpPr>
        <p:spPr>
          <a:xfrm>
            <a:off x="609600" y="2529621"/>
            <a:ext cx="16523636" cy="36445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801670" lvl="1" indent="-400835">
              <a:lnSpc>
                <a:spcPts val="4827"/>
              </a:lnSpc>
              <a:buFont typeface="Arial"/>
              <a:buChar char="•"/>
            </a:pPr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A total of 674 were identified from the KABS system</a:t>
            </a:r>
          </a:p>
          <a:p>
            <a:pPr marL="400835" lvl="1">
              <a:lnSpc>
                <a:spcPts val="4827"/>
              </a:lnSpc>
            </a:pPr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1670" lvl="1" indent="-400835">
              <a:lnSpc>
                <a:spcPts val="4827"/>
              </a:lnSpc>
              <a:buFont typeface="Arial"/>
              <a:buChar char="•"/>
            </a:pPr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1168 from KHIS2</a:t>
            </a:r>
          </a:p>
          <a:p>
            <a:pPr marL="400835" lvl="1">
              <a:lnSpc>
                <a:spcPts val="4827"/>
              </a:lnSpc>
            </a:pPr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1670" lvl="1" indent="-400835">
              <a:lnSpc>
                <a:spcPts val="4827"/>
              </a:lnSpc>
              <a:buFont typeface="Arial"/>
              <a:buChar char="•"/>
            </a:pPr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672 records containing detailed demographic and clinical information were reviewed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8" name="Group 2">
            <a:extLst>
              <a:ext uri="{FF2B5EF4-FFF2-40B4-BE49-F238E27FC236}">
                <a16:creationId xmlns:a16="http://schemas.microsoft.com/office/drawing/2014/main" id="{40D99714-89E2-A3C1-1318-026BC5BE8731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610F341F-1820-382B-E968-1FC80B38E443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8121FD49-78D1-9BE4-E223-09009933DE66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A81D46FD-4C20-CBFD-E633-9BDAAC81C449}"/>
              </a:ext>
            </a:extLst>
          </p:cNvPr>
          <p:cNvSpPr txBox="1"/>
          <p:nvPr/>
        </p:nvSpPr>
        <p:spPr>
          <a:xfrm>
            <a:off x="788558" y="1284188"/>
            <a:ext cx="9955642" cy="7996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Results: Findings from data abstraction</a:t>
            </a:r>
            <a:endParaRPr lang="en-US" sz="5400" b="1" dirty="0">
              <a:solidFill>
                <a:schemeClr val="bg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</p:spTree>
    <p:extLst>
      <p:ext uri="{BB962C8B-B14F-4D97-AF65-F5344CB8AC3E}">
        <p14:creationId xmlns:p14="http://schemas.microsoft.com/office/powerpoint/2010/main" val="40121152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7139EB-8A03-A99E-218F-5FBD4ABE09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6485ADD-19CA-02CE-5E33-E88DCBFA7E3B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570"/>
            </a:stretch>
          </a:blipFill>
        </p:spPr>
        <p:txBody>
          <a:bodyPr/>
          <a:lstStyle/>
          <a:p>
            <a:endParaRPr lang="en-KE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4EBBF6D7-427C-B11A-E8B6-7B05412D136F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0BEC15A9-3137-69E6-1ED0-1C8DCF15D9E6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KE"/>
            </a:p>
          </p:txBody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3E2948C0-D8E4-DCAB-C784-4E910B0D712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001F7DAA-DDB6-5912-3ADE-93C7785DB13C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31DCB9EF-C623-4FCC-9206-0FC723E76DFA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A6CA52CD-2619-85AC-54F6-427193D2E678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10D8294C-C2EE-5BBB-27FB-AD0F62D099B7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52DA7952-095E-E8DC-7477-6F1C1525FB41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3B8AA993-5270-410C-21CD-DEAE8C079652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6BF4289A-BB9C-716B-2205-D2DC3D91D76A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3E910F8D-ADC8-E7F7-237C-8AAA0932C8B4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DE6B3F96-4FFF-3C93-6A51-806632416E66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DD86D4B4-563B-21D9-0C9D-402980F2E69D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DDF95884-6779-CD62-713C-4DDEBF124BB2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A4A1760D-92C9-40C2-5252-825234540228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KE"/>
              </a:p>
            </p:txBody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6420FC97-7386-F7AD-5118-D0B59696B52A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820EC02A-0773-2B42-B32E-F0C6DC5CD3B9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0707F5D9-E9BF-1DAB-BB6B-B5140650DEB2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F49EB40C-DCA2-CAFF-2733-FA89A4F41C74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38C9468F-09BC-5F13-DDD7-BF0A118EE237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C0D08019-63AB-EC08-89FC-3E3355DE68D7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2778839D-54DC-FA06-B690-CDD56B2CF80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F2BA0298-28DB-6E70-3286-4EDCF18A286D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F5B5EBE8-79FE-A758-4775-9E1DBE4F977C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77868E69-1868-58B3-AC31-66A865BDC3C5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5CF8A009-9CBE-E2E8-FA13-A140BF84D2DD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C2552180-3976-2119-8303-ADB405136A0C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026CDA01-EE05-F3D2-589C-D6537A058AD6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CAA8BA96-C1ED-F029-52A4-D5019999C8DD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919E2ECE-28B8-4DE1-CA9E-3E27A19D7C14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C063AF4E-2167-03DF-653D-97A7CD2BE9CB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2D83E8C0-6525-6DFD-6ED2-E97AB59BB5E7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661A91E4-54D9-DE14-2DC8-98FB30C559C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E1183A08-35F6-7694-4E69-1EF5E70830E0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  <p:txBody>
              <a:bodyPr/>
              <a:lstStyle/>
              <a:p>
                <a:endParaRPr lang="en-KE"/>
              </a:p>
            </p:txBody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6567B67C-5A64-9D39-40A7-B48DDB45254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EE759614-4088-00DD-B7DD-07D66552E984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981C5AAB-049F-C73B-B173-9C8DEACBD02C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DB96E8B4-C7DF-0094-FF42-F8658BAEDC33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738B77E6-7032-02EF-3949-3DE752A8AB29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A07767CF-3F1C-68FA-9A18-545FA4BF1F29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EF782172-9239-1B8C-C191-875CDDC4AE12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D07C24DA-5988-7A3D-0BB1-125FD5D8E3E9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D4FEB698-A164-6122-E8B5-D2D5296C68C6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48072615-507F-CFF5-F375-6AD82C8FF451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84395B79-318F-5644-CA1D-7CE0F249F8D8}"/>
              </a:ext>
            </a:extLst>
          </p:cNvPr>
          <p:cNvGrpSpPr/>
          <p:nvPr/>
        </p:nvGrpSpPr>
        <p:grpSpPr>
          <a:xfrm>
            <a:off x="6096000" y="10157870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DF0852A1-E7F3-8CC9-BD35-64F6AF46DCA0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  <p:txBody>
            <a:bodyPr/>
            <a:lstStyle/>
            <a:p>
              <a:endParaRPr lang="en-KE"/>
            </a:p>
          </p:txBody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D4302A5A-B349-1A64-E6AB-B54C47BE696E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 dirty="0"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79843F93-B33E-68E4-9349-E1D2F0182090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6925E8CD-1CF9-436A-1605-70BCCAC715D8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  <p:txBody>
            <a:bodyPr/>
            <a:lstStyle/>
            <a:p>
              <a:endParaRPr lang="en-KE"/>
            </a:p>
          </p:txBody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2AFF0940-E5A1-9929-7AE1-6708885FDBD7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4418CC14-9689-D518-18A4-B392464834AF}"/>
              </a:ext>
            </a:extLst>
          </p:cNvPr>
          <p:cNvGrpSpPr/>
          <p:nvPr/>
        </p:nvGrpSpPr>
        <p:grpSpPr>
          <a:xfrm>
            <a:off x="12192000" y="10161089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76C31CA3-1117-7695-34B8-0A2D3E665F51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  <p:txBody>
            <a:bodyPr/>
            <a:lstStyle/>
            <a:p>
              <a:endParaRPr lang="en-KE"/>
            </a:p>
          </p:txBody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DC11EF66-55BE-E24A-4D16-9764EE37E0D7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8" name="Group 2">
            <a:extLst>
              <a:ext uri="{FF2B5EF4-FFF2-40B4-BE49-F238E27FC236}">
                <a16:creationId xmlns:a16="http://schemas.microsoft.com/office/drawing/2014/main" id="{B50E0B9D-0EFD-76F3-1CA9-899B4B18B505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E252B3A8-665A-D955-8A08-A2F4162ABAF9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E550221A-58F4-7AF0-D0B6-6855FF1B028B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5C92AC60-2A68-0BC5-13D8-7B2F5E677391}"/>
              </a:ext>
            </a:extLst>
          </p:cNvPr>
          <p:cNvSpPr txBox="1"/>
          <p:nvPr/>
        </p:nvSpPr>
        <p:spPr>
          <a:xfrm>
            <a:off x="193800" y="1284188"/>
            <a:ext cx="17865600" cy="7996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Results:</a:t>
            </a:r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Temporal and Spatial Trends ( KABs, KHIS2)</a:t>
            </a:r>
            <a:r>
              <a:rPr lang="en-US" sz="4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n-US" sz="5400" b="1" dirty="0">
              <a:solidFill>
                <a:schemeClr val="bg1"/>
              </a:solidFill>
              <a:latin typeface="Arial" panose="020B0604020202020204" pitchFamily="34" charset="0"/>
              <a:ea typeface="Arial Bold"/>
              <a:cs typeface="Arial" panose="020B0604020202020204" pitchFamily="34" charset="0"/>
              <a:sym typeface="Arial Bold"/>
            </a:endParaRPr>
          </a:p>
        </p:txBody>
      </p:sp>
      <p:pic>
        <p:nvPicPr>
          <p:cNvPr id="57" name="Picture 56">
            <a:extLst>
              <a:ext uri="{FF2B5EF4-FFF2-40B4-BE49-F238E27FC236}">
                <a16:creationId xmlns:a16="http://schemas.microsoft.com/office/drawing/2014/main" id="{652D8708-07F2-83DC-FF88-420245568EE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799" y="2743319"/>
            <a:ext cx="16184605" cy="652882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997314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1B1477-3F9A-018A-EF7C-578374F884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65" descr="Anthrax cases distribution">
            <a:extLst>
              <a:ext uri="{FF2B5EF4-FFF2-40B4-BE49-F238E27FC236}">
                <a16:creationId xmlns:a16="http://schemas.microsoft.com/office/drawing/2014/main" id="{EEDB8075-56C5-FF23-C62A-3CAECB1AC9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350" y="2414742"/>
            <a:ext cx="17025055" cy="7919975"/>
          </a:xfrm>
          <a:prstGeom prst="rect">
            <a:avLst/>
          </a:prstGeom>
        </p:spPr>
      </p:pic>
      <p:sp>
        <p:nvSpPr>
          <p:cNvPr id="2" name="Freeform 2">
            <a:extLst>
              <a:ext uri="{FF2B5EF4-FFF2-40B4-BE49-F238E27FC236}">
                <a16:creationId xmlns:a16="http://schemas.microsoft.com/office/drawing/2014/main" id="{C5F75853-CF7D-36A7-37A3-6043F7520E39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2570"/>
            </a:stretch>
          </a:blipFill>
        </p:spPr>
        <p:txBody>
          <a:bodyPr/>
          <a:lstStyle/>
          <a:p>
            <a:endParaRPr lang="en-KE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4F000E1E-9B6F-F62D-FF96-BCC6C085FA7D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DD6AACD0-C711-A070-698B-8C86FA8E739B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KE"/>
            </a:p>
          </p:txBody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D049C887-F3BB-A528-741D-55B097F4E40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54750D18-4BA5-51FD-607B-8648A0AEEEA8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15C7B22C-8847-1BED-2C48-6F5F9089592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17723010-29A6-9EE9-E459-98089153DDDD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662021B1-BD90-795D-3917-615D638838B5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0A3E7B68-8AB5-933D-F891-47CDAC7E11A8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57FB916C-05F1-7484-EA53-75623CB64185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74B13A4C-F0DD-DA49-F892-67C2F989D79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BC552139-8AAC-A9F6-DC45-F22517156B29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9230FBA6-2811-198C-77AB-C782606BF00E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EA26DF0B-7A88-73F8-9554-1C57768D5944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9C0C9BF4-71D4-6683-2E0B-148CA5CCFAB3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F6A5A726-4D0B-129B-08C2-A6F1119378DF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KE"/>
              </a:p>
            </p:txBody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F2047054-5A0F-8683-4F04-CE8781E9E0C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D491E76D-0578-8322-8FB7-D210167A69EF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9711E3EA-C7AA-ECE5-32F9-74A18998F39F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2CB4F3AE-DF16-C23D-9839-9C6E409DDCB5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3947A4C7-77C1-C99E-90AE-51D2CCD6C798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D162CAD6-9D40-B630-C1A9-B23138D8C58A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B1FB1D47-D4DD-B1AF-796E-6790D362D18A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C8637643-7419-208C-F166-52EFBA0148C2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F6D1008C-2B8B-4ACB-4703-97D4E341345B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EF5A7B55-1009-DB07-7F82-791DBB8E0BBA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00310CB5-B2F8-A57A-E0C1-C246AAC28866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F4E744C3-3073-F6C3-0A6C-0B2014250B5D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E24F0A15-0F4E-A817-F620-463382F64EA8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B7EC2FD5-AE70-863E-2256-D04FB89B8F2C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F98F2E64-4DD5-1AE8-6534-D03CE8165D95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A1629EDD-EF2C-BDC0-D5D5-FFDE55FACE11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D65F7844-CDF1-4123-6EB9-E359C06EFC53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5BCFCDBA-81CC-7513-80FF-4647E1BEB44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CC5EB953-2852-9AA5-7114-E7A9192360B9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  <p:txBody>
              <a:bodyPr/>
              <a:lstStyle/>
              <a:p>
                <a:endParaRPr lang="en-KE"/>
              </a:p>
            </p:txBody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6E7435EA-ACEC-DF85-E524-A0FF4AA7674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D763E093-42E9-4F80-26CF-AA62354B2186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B44E6AF2-96C7-4A9C-AAA5-C0CF9A32973B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E5C23411-B1F1-1116-F8C3-7ACF785D8240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B097EB67-784F-122B-F963-B3E16337F6EC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43390047-0917-CF36-91E6-28E5545425E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8EF435B0-A922-556E-5C0F-69917A6C298E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16072C50-69E7-8F9A-402A-2675C73586E9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4387C770-3603-43CC-C3B5-87CDC7DA1223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413BEDB8-6953-03BE-D67A-E942109CC2F5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4B4DCFA3-5B7B-81A2-88CD-D24A7CCBE11F}"/>
              </a:ext>
            </a:extLst>
          </p:cNvPr>
          <p:cNvGrpSpPr/>
          <p:nvPr/>
        </p:nvGrpSpPr>
        <p:grpSpPr>
          <a:xfrm>
            <a:off x="6096000" y="10157870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2B2D2CCD-1749-8895-77C9-174A71ABB417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  <p:txBody>
            <a:bodyPr/>
            <a:lstStyle/>
            <a:p>
              <a:endParaRPr lang="en-KE"/>
            </a:p>
          </p:txBody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FB305DF0-E439-25AB-35D9-5CEF69F1426E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 dirty="0"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9E9FB255-D6E9-9E80-EAB1-C650B7E913B0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B430F980-9A1A-E20A-8404-9D8ACBF9DB1C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  <p:txBody>
            <a:bodyPr/>
            <a:lstStyle/>
            <a:p>
              <a:endParaRPr lang="en-KE"/>
            </a:p>
          </p:txBody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47181DF5-A648-D311-DEAC-13FB2CD2081B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CD56298F-F45C-761C-D9D1-43B2C2134109}"/>
              </a:ext>
            </a:extLst>
          </p:cNvPr>
          <p:cNvGrpSpPr/>
          <p:nvPr/>
        </p:nvGrpSpPr>
        <p:grpSpPr>
          <a:xfrm>
            <a:off x="12192000" y="10161089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38DFA83C-EFB4-9B11-56C0-729621C31498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  <p:txBody>
            <a:bodyPr/>
            <a:lstStyle/>
            <a:p>
              <a:endParaRPr lang="en-KE"/>
            </a:p>
          </p:txBody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83F8872C-7EF3-1F84-FB4C-3E3B48759360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8" name="Group 2">
            <a:extLst>
              <a:ext uri="{FF2B5EF4-FFF2-40B4-BE49-F238E27FC236}">
                <a16:creationId xmlns:a16="http://schemas.microsoft.com/office/drawing/2014/main" id="{A042B1CA-EA45-B0E7-485E-84B4DCB1357B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B3574DAB-975C-73BF-D942-17F52DD508F3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FF4B135C-4AA0-C6DF-8DEC-CFAABC753189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85D8E201-859A-B30A-758A-3095C4273E00}"/>
              </a:ext>
            </a:extLst>
          </p:cNvPr>
          <p:cNvSpPr txBox="1"/>
          <p:nvPr/>
        </p:nvSpPr>
        <p:spPr>
          <a:xfrm>
            <a:off x="193800" y="1284188"/>
            <a:ext cx="17865600" cy="7996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Results:</a:t>
            </a:r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Temporal and Spatial Trends ( KABs, KHIS2)</a:t>
            </a:r>
            <a:r>
              <a:rPr lang="en-US" sz="4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n-US" sz="5400" b="1" dirty="0">
              <a:solidFill>
                <a:schemeClr val="bg1"/>
              </a:solidFill>
              <a:latin typeface="Arial" panose="020B0604020202020204" pitchFamily="34" charset="0"/>
              <a:ea typeface="Arial Bold"/>
              <a:cs typeface="Arial" panose="020B0604020202020204" pitchFamily="34" charset="0"/>
              <a:sym typeface="Arial Bold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95BEEACC-C903-9497-4434-D07C935CD7B3}"/>
              </a:ext>
            </a:extLst>
          </p:cNvPr>
          <p:cNvSpPr txBox="1"/>
          <p:nvPr/>
        </p:nvSpPr>
        <p:spPr>
          <a:xfrm>
            <a:off x="304800" y="2298079"/>
            <a:ext cx="1075623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                         Distribution of Human and Animal</a:t>
            </a:r>
            <a:r>
              <a:rPr lang="en-US" sz="2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Anthrax </a:t>
            </a:r>
            <a:r>
              <a:rPr lang="en-US" sz="2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cases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34331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84C224-ECA3-8B24-41E7-DD8BC95738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F6BC7DD-147D-2046-13C2-A43A340190EE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570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FA8A306-DD06-C4D3-EDAA-D69FFD3C101D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BDDE1772-B3C9-CACD-1060-FE1234EC0EED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7744E838-4B66-325A-FD6B-70D6096AA2C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9156149A-DDDF-65E7-785F-0149B8F1CA7E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1E6DE3F4-0E16-461E-4CE3-B96AAD39886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065CA121-B8A0-774E-1238-CF68E3E08674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6DBED84E-A6C5-0373-33ED-815255F797BC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7FD0A3E2-050C-3FC5-5606-BDABA01A7C32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BA6E7205-3CE2-ACE1-00FE-5B9DBC5D5C26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CBD76F93-AFF4-FEBF-C4DD-717A87EFAF9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3C31400B-3280-E916-C5E4-67DE418DCE56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48AABCD8-D4FD-7209-538E-BF0FAEDFD1A4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F3D2AA0E-AAB4-7F50-FAF3-BE3AAE7FB0D4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785F409E-DCC1-E015-7C6E-5B52B2F57EB2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E8248A1E-4807-F1BC-FD27-E4613AB31720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14C46A25-7673-11A0-D5B8-166EB2742E4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1F53E163-0506-BDE2-BA86-FD679F919CC7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891CABEA-7F99-DDDF-4287-E273F75997A6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2153A1FF-B0C2-E425-6DB2-ECC7F16AB98F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7E3DD508-8C78-B635-6F49-B5E960453DAF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853D35CF-EFFF-2994-EE2A-A47273BB6131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7C773318-A408-CC41-F3EF-9C119442D82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E22B11CF-94F5-FF76-2C2C-EB8260398DB0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A083C712-D94D-F854-818B-190A1F50042A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44473EC7-EC33-94E8-E280-7F6EF654E3B7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B25234B7-4DAD-53C7-9F91-BC71225E6BA6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F846CF2D-EFA2-1951-E476-6768605BF733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C324A654-1B2F-661D-C9E3-90C90AB6AF50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00A81E73-38B2-04F3-BBC5-121CC478ABA5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EA016961-B678-8A81-C367-DFC86C91D0EC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718C301B-EE33-B0A2-0956-6BA2AB3EC3B9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8922D6D2-A55F-2AC1-212C-F400B35E889B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6BF3C9CB-0188-90CC-610E-22339870D679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44AC2122-F30B-67AD-D5DA-625711D324DC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36ECFA41-03C1-76EE-ED5F-4E31D12039D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CC05D383-78B4-D34D-8A69-8595AD9EE1B3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3BC41292-F59F-46AD-D308-7CF6717EC3CB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B32365A5-632D-9B20-5F65-DE5530ED1584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FB307222-8FFB-6275-5478-E3C1B88F3D6E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81F406CE-9EB1-F395-454A-6033A8F70D2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27C20988-C752-5E10-25C3-DAC457ABF266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BBA3D510-8225-4E7D-680B-02E91A3F616F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BA596E1C-D6F2-DB62-9C90-F1BE1150431C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8A137349-E0B3-1ECB-503A-2F086D3A54EF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181B3146-EFAC-73A7-9AB7-7424F0A4C926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2A2B7B6A-E96F-112A-2970-D52A8C58FEAB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0CAE7F89-FC6D-754A-B0F0-2AB491EA3B45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 dirty="0"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7BF925B9-5E43-44EB-CF46-BAC225B903F7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9892970F-CBA9-FB6A-D177-9A3F963187C5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2E110FA7-8241-0C67-F5C5-9A7C047997CC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1B1AC905-CA55-C8F5-9BCA-886841D78E06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3F1E30D4-1EF8-C750-C6EB-9AF1DBB9C578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2BC21486-17DA-F725-79EE-472AC7A4BC53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8" name="Group 2">
            <a:extLst>
              <a:ext uri="{FF2B5EF4-FFF2-40B4-BE49-F238E27FC236}">
                <a16:creationId xmlns:a16="http://schemas.microsoft.com/office/drawing/2014/main" id="{F26FD4AA-EDD3-EFA5-4190-8461FFAF4761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A8EAE7D6-5D77-18E7-A15F-445F61736C21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AFDC56FD-E01A-C04D-7E14-1E988445F301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F0703F7F-2132-D078-FC26-901B3592F277}"/>
              </a:ext>
            </a:extLst>
          </p:cNvPr>
          <p:cNvSpPr txBox="1"/>
          <p:nvPr/>
        </p:nvSpPr>
        <p:spPr>
          <a:xfrm>
            <a:off x="788558" y="1284188"/>
            <a:ext cx="16801600" cy="7996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Results: Epidemiological Characterization ( Person analysis)</a:t>
            </a:r>
            <a:endParaRPr lang="en-US" sz="5400" b="1" dirty="0">
              <a:solidFill>
                <a:schemeClr val="bg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graphicFrame>
        <p:nvGraphicFramePr>
          <p:cNvPr id="62" name="Chart 61">
            <a:extLst>
              <a:ext uri="{FF2B5EF4-FFF2-40B4-BE49-F238E27FC236}">
                <a16:creationId xmlns:a16="http://schemas.microsoft.com/office/drawing/2014/main" id="{264AFEDF-E6FB-800F-0160-BEB28D973CE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38728218"/>
              </p:ext>
            </p:extLst>
          </p:nvPr>
        </p:nvGraphicFramePr>
        <p:xfrm>
          <a:off x="914400" y="2876408"/>
          <a:ext cx="15497806" cy="59843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61" name="TextBox 60">
            <a:extLst>
              <a:ext uri="{FF2B5EF4-FFF2-40B4-BE49-F238E27FC236}">
                <a16:creationId xmlns:a16="http://schemas.microsoft.com/office/drawing/2014/main" id="{F11FD69C-0744-419C-0BAB-E3EB31337847}"/>
              </a:ext>
            </a:extLst>
          </p:cNvPr>
          <p:cNvSpPr txBox="1"/>
          <p:nvPr/>
        </p:nvSpPr>
        <p:spPr>
          <a:xfrm flipH="1">
            <a:off x="192505" y="8917573"/>
            <a:ext cx="15621000" cy="9565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07000"/>
              </a:lnSpc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GB" sz="24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Cattle </a:t>
            </a:r>
            <a:r>
              <a:rPr lang="en-GB" sz="2400" kern="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most affected, </a:t>
            </a:r>
            <a:r>
              <a:rPr lang="en-GB" sz="24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accounting 89.7% (589/672)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Donkeys and rhinos were minimally affected, each about 0.15%.</a:t>
            </a:r>
            <a:endParaRPr lang="en-GB" sz="2400" kern="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2FF90769-A31B-C60A-7FD1-E47013849797}"/>
              </a:ext>
            </a:extLst>
          </p:cNvPr>
          <p:cNvSpPr txBox="1"/>
          <p:nvPr/>
        </p:nvSpPr>
        <p:spPr>
          <a:xfrm>
            <a:off x="304800" y="2414743"/>
            <a:ext cx="14097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Distribution of Animal Anthrax cases by species, Kenya, 2016-2024 , n=672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24931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DED2D5-E528-214B-26FA-056DE795F4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4D4B048-1C2F-72D4-674F-68987EB16C7F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570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ED26B1D9-F550-663C-C52E-C6BF5E85BCFF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77855667-84D6-200B-046D-51D39D345B1E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92078EF1-549B-AFA0-220A-58E98D28FAF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5AC02FFD-A191-97C2-EE66-B9073AF200B2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0FA7F874-758F-F251-6533-32CF372A0DB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9C50D83F-6949-557E-746D-4E72B759C9D1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9BCBDDA4-FA30-DD52-D244-665A28F05B96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37C020F9-C3E8-8DF9-9E2E-E71D80E1A00F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20AC3023-D1AA-A7BB-DA13-F986CF12AF25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21D91E11-8268-0BB2-E3FD-B1077602115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D20586D6-0AD7-EF27-1F50-0661A1AD01F8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0200C044-633B-FC2C-9353-62FF169D69DA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8228C632-F2F2-AE52-0A24-4113F5C569E6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0D1CF267-3486-7404-27BF-AB11DB06326D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B695F35D-6DE4-0D32-CD79-53CD4C488BCD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E9D40FBA-9156-183A-2419-EB7ED4E09FE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060ED6A4-8FC5-7C00-2A77-BCDBA163913C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F2A32BC6-11EC-83ED-73DA-0791D1D305CF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A5CEE252-8C50-D02F-F4B1-ED29D7218831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BA7DA94A-B4A3-951E-1EDC-181FBC07083D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1A2B6218-E44E-B461-D66F-ACFE251DE55D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C05C16BF-AA8B-0914-3BC3-41647B10FDE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0B16F4C7-BE75-483D-E69C-97B00AB33134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C6D5367A-9732-AFD6-9954-BCCD60CF723A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75B0EE8F-B53C-317D-5F7A-46AC0C3667E4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D3D1B7DF-BCF9-AFEB-8752-3932FCD50513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16B37A89-1CE6-2E9A-2B3E-F3C99610AC09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6430748A-81EB-A318-DC9D-4AE77D8191E8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C01D741F-FF5C-A1F4-9121-071B2DC0158F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2CF46F3E-3A6C-DABB-6783-DEF91A82A928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DE2B5AFC-6656-0C0A-E39E-CCD808BEE100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B8455FE8-4635-B30E-2414-BB5C7F812727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9763061A-4FB8-3688-62A0-2B6BF0D7304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14789046-43D7-31BE-6968-E101E5E2AE93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7241BEBC-9427-F432-BF88-74BC5D25E4D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6C47B5C4-BDB5-235E-D586-A47686A1D093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EF907F02-1599-4A1D-6518-A5BB846836E8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D49E549D-F1CC-A814-3376-FC6E2D45664B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4AB8CB02-239C-3B11-CFA1-0DF47BC42800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D905DAC7-6419-EC9B-71D7-F228F2AFC85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25DD032D-D51B-1849-6CCF-BE9E9F90D14B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EE3081F3-6532-64C3-C60B-DE0FF73FFD16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F974C303-4ACB-2633-5433-987EF9C559F5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3F41CD4B-BB16-92F4-FE72-2F8C6D8B4709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4194EE65-2CDB-094A-37F7-97F93DC0D275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811AE0F4-74D1-233C-0A02-3E8D1028A745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21CB9557-AC05-B8FB-D3FB-8335A73CB76E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 dirty="0"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02897083-87A1-F9D5-0722-15BC4C27324B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819393D3-572E-6F16-515E-53683C654015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5B984C97-C060-F59B-B5CF-1FDC2191A05F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D9B1DB37-BA9F-6A1C-21FD-6D80A1CDAB77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4F0E84DB-CDCD-72E4-36CE-91C67D15404B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28AE91DF-9073-D087-4CB5-1F608460A531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8" name="Group 2">
            <a:extLst>
              <a:ext uri="{FF2B5EF4-FFF2-40B4-BE49-F238E27FC236}">
                <a16:creationId xmlns:a16="http://schemas.microsoft.com/office/drawing/2014/main" id="{C3B99FE0-FC3B-814E-401C-1409AA5EA847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EFC1F294-7FA4-AD51-5C9C-6E63391A27A2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1DBA800E-59E2-61AF-72FE-61D424B9692D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E1AB3994-CF5A-5E1A-7888-FEF68C3E028E}"/>
              </a:ext>
            </a:extLst>
          </p:cNvPr>
          <p:cNvSpPr txBox="1"/>
          <p:nvPr/>
        </p:nvSpPr>
        <p:spPr>
          <a:xfrm>
            <a:off x="788558" y="1284188"/>
            <a:ext cx="16801600" cy="7996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Results: Epidemiological Characterization ( Person analysis)</a:t>
            </a:r>
            <a:endParaRPr lang="en-US" sz="5400" b="1" dirty="0">
              <a:solidFill>
                <a:schemeClr val="bg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DA7F9E0B-E00A-39B5-179C-3A9021E08F4F}"/>
              </a:ext>
            </a:extLst>
          </p:cNvPr>
          <p:cNvSpPr txBox="1"/>
          <p:nvPr/>
        </p:nvSpPr>
        <p:spPr>
          <a:xfrm>
            <a:off x="537978" y="2404437"/>
            <a:ext cx="17302760" cy="458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Gender distribution among affected age groups, Kenya , 2016 – March 2024 Outbreak,</a:t>
            </a:r>
            <a:r>
              <a:rPr lang="en-US" sz="2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(n=618)</a:t>
            </a:r>
            <a:endParaRPr lang="en-GB" sz="2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8FFCC6E4-82DA-16E8-52E7-6CCB32E15F04}"/>
              </a:ext>
            </a:extLst>
          </p:cNvPr>
          <p:cNvSpPr txBox="1"/>
          <p:nvPr/>
        </p:nvSpPr>
        <p:spPr>
          <a:xfrm>
            <a:off x="353413" y="9188250"/>
            <a:ext cx="11650807" cy="13627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Mean age of cases: 27.8 years (±19.1) 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Most affected Age-group- 0- 15 ; Female 47%, Male 53% 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endParaRPr lang="en-GB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71" name="Picture 70">
            <a:extLst>
              <a:ext uri="{FF2B5EF4-FFF2-40B4-BE49-F238E27FC236}">
                <a16:creationId xmlns:a16="http://schemas.microsoft.com/office/drawing/2014/main" id="{67DCFB7C-8643-AA65-563F-AF0A58E0F3C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466" y="2898187"/>
            <a:ext cx="15780134" cy="6054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6312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E27134-A1F2-66C2-1DD1-9546534E15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0FC42A24-FCB4-81D6-5E2A-872E41EA36A4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570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ADBF95E3-9F9F-005B-D494-C5A135F697B5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0B9542BA-8D87-897F-7B65-5D153EF8B50F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7A4E2E45-C3C0-0EDA-EA78-9B89EED0B56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36ECD075-952A-F9CD-ACF6-2A589D54EA8B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1254772D-BCE5-B426-AB55-1481B692F11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ABAEB99D-7C6C-4A85-3B74-B924EB15B1AC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CB84A89D-5726-25BD-6FE8-A472B928AD2A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38E6650D-C023-24C3-FDBF-0DA4BEDE7082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988F6CE6-10D7-4CF1-1A5F-4354A71764A7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5911A7CA-41AE-03CC-D5ED-C76489D9637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8D284FBD-6B8E-424B-D6E8-461EECFF3686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22062EDF-8CDA-E72F-F997-3230EA63A63C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CDBD0328-B835-0D92-7040-70B96E8B315B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8A40060D-6919-BD3C-5EDE-A54FCF5BFA46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BD74EA0F-B47F-3DDC-388A-1158B9995C76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C554E59E-E198-E165-0851-2A6E7CA8EBB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0C3E40FD-47C5-6C65-37EE-60E03C9CBE7E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F11D4AD4-9ED6-6576-014A-C766C22FBA28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A0A18D80-F773-D4E5-EADD-0C97E1A27964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92505A20-29A1-734D-A439-5D6FFFA9E987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B1FE4383-BB2D-E035-25AB-B50176CDDB59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294A4FB3-5187-6B33-ED7C-103599552D0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51AF27F0-875D-D733-7EE1-1A95BBA12C97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611E8ABE-5470-9FD3-EBE1-4D8D91DD9A57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566A89FB-0810-E72E-BD04-0D83761FFD09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EBFC52BD-E765-863D-3946-FFA2BCDCBF14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393BC351-1974-F1EE-3DD1-A6241029BDC3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E8B03C26-0AF7-AA5B-C5B0-13DA250E3BE2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AD1D77C5-D1CC-A6F2-3C64-8E2D95F0D245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722199F9-9BBD-043B-F600-59AB99DC2E97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03728564-2C2E-A82F-4C08-2BB6D3A60E32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EDA5192E-050B-E82E-D59E-7BBE07FD0CB4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1C3E1B4D-393E-247C-46B8-D5BF99EC367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AD3D397A-A065-E198-606B-521C7A722E58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D9AD8001-803D-8AD5-504A-56787572972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5D6BC122-26EC-901F-51EC-C579237D4E6D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27A964B7-EB95-E511-36BB-6986941B69C3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816992A3-FADB-9C95-A252-C7BDF5160696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3EF964BF-611D-10E4-C493-3C41B442C445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0AB499F5-A7A5-B7FD-34C5-D7E5F1DBBEA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EBB0E839-C81D-1A84-1DFE-300EAC2310D3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EEA6AC6E-42FF-2ABD-C131-4A3E0EE72716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2D7B5F4C-C5F6-D27E-5873-D6651FA21246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BAC715E8-1ADE-FAB4-17AF-19A0E83192FA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C629FE5F-E815-37A2-F9B2-F530FB7F0180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5BA1E629-8EFA-9876-4D6A-C2C0348D47F7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51DE4B0F-4603-E8E6-B8AA-DA13B8FEE45F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 dirty="0"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BB8DBB58-6406-8F0B-4B2B-B47A94B18687}"/>
              </a:ext>
            </a:extLst>
          </p:cNvPr>
          <p:cNvGrpSpPr/>
          <p:nvPr/>
        </p:nvGrpSpPr>
        <p:grpSpPr>
          <a:xfrm>
            <a:off x="0" y="10115886"/>
            <a:ext cx="5937192" cy="171114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C7182F4F-20EC-AEA9-953C-3C7F287F0A3B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677D67FC-4FDF-E27E-0995-749DDCA840C4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1FCCD82B-3218-2F97-3C5B-0886361FEC4A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8937BCB8-0A16-7001-EA3F-E2291CC1DFB2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4F945AF1-CD62-A98B-444C-7ED787B55C27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8" name="Group 2">
            <a:extLst>
              <a:ext uri="{FF2B5EF4-FFF2-40B4-BE49-F238E27FC236}">
                <a16:creationId xmlns:a16="http://schemas.microsoft.com/office/drawing/2014/main" id="{C7A071EE-55E8-4785-7647-BC05923C0C6A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2DBAE2B2-FA9B-E75A-4EF2-CCA8B3F8F6FB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54AAAC04-A2DE-5965-1C90-5991DE9380CF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74478B85-317B-7B1B-8117-ECBD53988315}"/>
              </a:ext>
            </a:extLst>
          </p:cNvPr>
          <p:cNvSpPr txBox="1"/>
          <p:nvPr/>
        </p:nvSpPr>
        <p:spPr>
          <a:xfrm>
            <a:off x="788558" y="1284188"/>
            <a:ext cx="16801600" cy="7996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Results: Epidemiological Characterization of Anthrax-(Person)</a:t>
            </a:r>
            <a:endParaRPr lang="en-US" sz="5400" b="1" dirty="0">
              <a:solidFill>
                <a:schemeClr val="bg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1E54DDFE-3842-DAD6-7460-7E8134CD749A}"/>
              </a:ext>
            </a:extLst>
          </p:cNvPr>
          <p:cNvSpPr txBox="1"/>
          <p:nvPr/>
        </p:nvSpPr>
        <p:spPr>
          <a:xfrm>
            <a:off x="533399" y="2514200"/>
            <a:ext cx="1158260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Distribution of Human Anthrax cases by occupation, Kenya, 2016-2024 ,n=192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7" name="Chart 76">
            <a:extLst>
              <a:ext uri="{FF2B5EF4-FFF2-40B4-BE49-F238E27FC236}">
                <a16:creationId xmlns:a16="http://schemas.microsoft.com/office/drawing/2014/main" id="{F64BC2C4-2914-BD09-B1F3-7E77AD09ED3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04393349"/>
              </p:ext>
            </p:extLst>
          </p:nvPr>
        </p:nvGraphicFramePr>
        <p:xfrm>
          <a:off x="609600" y="3300103"/>
          <a:ext cx="11811000" cy="63636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81" name="TextBox 80">
            <a:extLst>
              <a:ext uri="{FF2B5EF4-FFF2-40B4-BE49-F238E27FC236}">
                <a16:creationId xmlns:a16="http://schemas.microsoft.com/office/drawing/2014/main" id="{2FE2FAE0-33F0-4D3B-AB25-023349238196}"/>
              </a:ext>
            </a:extLst>
          </p:cNvPr>
          <p:cNvSpPr txBox="1"/>
          <p:nvPr/>
        </p:nvSpPr>
        <p:spPr>
          <a:xfrm>
            <a:off x="13258100" y="4138293"/>
            <a:ext cx="4071535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Farmers (30.7%) had the highest cases,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followed by students (21.4%) and housewives (12.5%), with meat dealers at 9.4%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indicating both direct occupational exposure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And significant household/community transmission.</a:t>
            </a:r>
          </a:p>
        </p:txBody>
      </p:sp>
    </p:spTree>
    <p:extLst>
      <p:ext uri="{BB962C8B-B14F-4D97-AF65-F5344CB8AC3E}">
        <p14:creationId xmlns:p14="http://schemas.microsoft.com/office/powerpoint/2010/main" val="3767773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649AFE-7BB0-2923-2013-C47F47C0B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39FB4B1-BD5A-226A-B265-BAD9C5F57223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  <p:txBody>
          <a:bodyPr/>
          <a:lstStyle/>
          <a:p>
            <a:endParaRPr lang="en-KE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A914945-00DD-6D29-7C83-2501DCE52C85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C83DCEEF-C743-52E0-197E-147992EF90C5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KE"/>
            </a:p>
          </p:txBody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E585A65A-9B4B-1A12-86E5-DA73BBA33EC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6E35CBB6-A0A6-F0BD-E620-D7816090140E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69657295-EF2D-5069-FA71-D78FDFD9D20A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DB98FA77-FB17-00AB-F385-A7333AC66415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E6851E2C-A254-211D-B9A0-BC4D63715378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BCCDA8FE-FAA9-4415-C145-E33988DC3D0C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B3ECDBF0-6E1E-9E42-FC83-D724FF73966C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E3B75B2B-4D02-AEA0-17C3-247D9EEC126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7F0ADC21-1F4A-078E-85D9-50A57E4FA5D5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C0FF6DFF-82A3-2E0E-3548-1C0AA96F892D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91A42AB8-EF7F-3A43-CF1F-77B257C5B122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D3E1DFBB-DFA1-A8C5-8934-FA57FB3BCA3B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CECB0B49-2155-F0D8-3BA5-1E0504481A32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KE"/>
              </a:p>
            </p:txBody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BDB615AC-C219-8AAD-CEB4-5C602B89FD8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14B05150-8329-295F-047F-47B4C7F22CA3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90B1E819-FD06-27B3-DE24-4F3AAD6B3188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4406D6D3-4B78-D23F-2FBC-5A4C687D7D22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5516FED4-91BC-0310-7626-7D8792308347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7E39E65D-E211-33AA-444D-ADBFF4E771A5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435BF7A8-AF3A-D1BD-2A28-ECFC3A5FECA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E5442CDE-1C27-059B-E606-B330DEA3D4D5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75CCD1D0-DDEB-5FE1-33F6-BD8398D1C508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DD0D3186-5D82-1331-E150-113E70C23DFA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AFCFC54C-4371-1570-B84D-96D943DE0655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19A09B69-579E-FFB7-F542-68DECCB0D2EB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42AA6AD0-4EDF-6C30-6AC6-471555939365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5CB9B54C-C4A0-A6CF-E89E-C2E29E3F47C4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856C9158-9E84-5D18-089E-3DCDC0F75457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14DDB5D9-0E11-32DE-F156-DDF218097907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1648E986-EFB1-C64A-A0F9-F8C62F90250F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1F1CEEF2-83B2-37A5-8420-2E341D1BDDC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BD4B2FCE-ADB6-DAF6-8A8A-0E5E772721C2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  <p:txBody>
              <a:bodyPr/>
              <a:lstStyle/>
              <a:p>
                <a:endParaRPr lang="en-KE"/>
              </a:p>
            </p:txBody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2DD2F38B-747D-A8A1-3600-1C6AE1E522F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81536745-2B42-9FBD-FA76-8609DA19AA13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8AD1B598-E262-5C53-856B-9035276ABC3D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F7A2ACA1-A435-BE09-AE53-34AC923C8E34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CE659620-2B7D-6BD6-8A0B-AF506B654301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C9C24AFD-1D9B-34A8-854A-59F7D4643AC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41633E87-45D9-ED1E-70C1-042B3787260B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A040EAD6-2522-7CE5-B163-ADE5197CB176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9EEDD76E-6C1D-FCE1-9F71-9E2161F2DC87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FE32D5E1-ADB3-5580-9CE2-7C0ACDAA3D41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BD368AD4-9CED-9835-2DA3-244797FF4539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746698F4-A7D4-7A25-DDC3-F2B38EBEA5BB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  <p:txBody>
            <a:bodyPr/>
            <a:lstStyle/>
            <a:p>
              <a:endParaRPr lang="en-KE"/>
            </a:p>
          </p:txBody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40CD2E47-B92D-419D-C118-38419480CA89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DE1A332A-2B65-1FEB-09CF-303DA1A1C44F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1B9745E6-F50A-E8F5-926B-700951A2564B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  <p:txBody>
            <a:bodyPr/>
            <a:lstStyle/>
            <a:p>
              <a:endParaRPr lang="en-KE"/>
            </a:p>
          </p:txBody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1BF4AC68-40F8-7A2D-3305-D9DC5DE16E7E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7E7E330A-3478-E7EE-FC4C-EE638B802499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579674AB-4F29-2743-21B7-B232C2257555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  <p:txBody>
            <a:bodyPr/>
            <a:lstStyle/>
            <a:p>
              <a:endParaRPr lang="en-KE"/>
            </a:p>
          </p:txBody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E6030F0B-62F8-1088-5F70-90279DD26A14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8" name="Group 2">
            <a:extLst>
              <a:ext uri="{FF2B5EF4-FFF2-40B4-BE49-F238E27FC236}">
                <a16:creationId xmlns:a16="http://schemas.microsoft.com/office/drawing/2014/main" id="{21F3EADA-7BCF-8F15-A70D-11EA0A289DD6}"/>
              </a:ext>
            </a:extLst>
          </p:cNvPr>
          <p:cNvGrpSpPr/>
          <p:nvPr/>
        </p:nvGrpSpPr>
        <p:grpSpPr>
          <a:xfrm>
            <a:off x="162560" y="1452273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FC8C7D6B-3169-562C-E5F7-736B236609E3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7480131C-3C59-EE05-6645-4480F037069F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CE4A07BD-E007-1321-E2DA-58EA801885DF}"/>
              </a:ext>
            </a:extLst>
          </p:cNvPr>
          <p:cNvSpPr txBox="1"/>
          <p:nvPr/>
        </p:nvSpPr>
        <p:spPr>
          <a:xfrm>
            <a:off x="788558" y="1284188"/>
            <a:ext cx="17194642" cy="7996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149"/>
              </a:lnSpc>
            </a:pPr>
            <a:r>
              <a:rPr lang="en-US" sz="4000" b="1" dirty="0" err="1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Results:Clinical</a:t>
            </a:r>
            <a:r>
              <a:rPr lang="en-US" sz="40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 Profile  Characterization -Diagnosis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840D52DA-4220-247A-A180-E041ADB5BEEA}"/>
              </a:ext>
            </a:extLst>
          </p:cNvPr>
          <p:cNvSpPr txBox="1"/>
          <p:nvPr/>
        </p:nvSpPr>
        <p:spPr>
          <a:xfrm>
            <a:off x="788558" y="8719485"/>
            <a:ext cx="1637172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Diagnosis was largely clinical, accounting for 66% of animal cases and 99% of human cases,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Pointing to limited laboratory confirmation capacity.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3600" kern="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8C4FF719-FC86-EA69-329D-14F11C322FEF}"/>
              </a:ext>
            </a:extLst>
          </p:cNvPr>
          <p:cNvSpPr txBox="1"/>
          <p:nvPr/>
        </p:nvSpPr>
        <p:spPr>
          <a:xfrm>
            <a:off x="4011" y="2613276"/>
            <a:ext cx="13980694" cy="458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Diagnosis Methods used ,reported Animal Anthrax Cases in Kenya, 2014- 2023, n=672</a:t>
            </a:r>
            <a:endParaRPr lang="en-GB" sz="2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7" name="Chart 56">
            <a:extLst>
              <a:ext uri="{FF2B5EF4-FFF2-40B4-BE49-F238E27FC236}">
                <a16:creationId xmlns:a16="http://schemas.microsoft.com/office/drawing/2014/main" id="{25BF1B3E-C532-6E56-9647-D71C8D4684D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73913325"/>
              </p:ext>
            </p:extLst>
          </p:nvPr>
        </p:nvGraphicFramePr>
        <p:xfrm>
          <a:off x="914400" y="3238500"/>
          <a:ext cx="14020800" cy="52326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7546908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30B84F-E4C1-8414-1BF6-1CEE31EF97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FFC80330-3260-7381-E60F-A3D4D5D65A27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  <p:txBody>
          <a:bodyPr/>
          <a:lstStyle/>
          <a:p>
            <a:endParaRPr lang="en-KE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5CDF0EF1-D752-D721-D7FE-4AAA20F1A6C4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16624B45-85BF-E590-6B40-BB5EB165D2FF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KE"/>
            </a:p>
          </p:txBody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FFE2F277-393F-4F87-AE23-F408485ED6C9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80EECAA3-CBD1-DDF7-154D-297DA1DA5CF7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A213A4C7-374A-509A-5F8A-9901ADA5309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0AA45AA1-C4DB-B4D4-7AAD-F25C194812F2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AA3AB5DE-3C6C-60F3-85F2-5947E98028BE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28BB5C03-0B1C-4C21-1646-65940DBB8D63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F072A4C6-BF79-9497-7C49-6F193750D3F6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C6558CE6-7C50-3EC1-5A5C-8E5C7CFC7F9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E723B6D4-72B7-5BD0-6163-1AC742E34A40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E8679408-0067-ACA1-1A7A-BF7E5620578D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27950551-7FC8-1CA0-FCC2-E051590AEBDD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6E67FE4F-097E-DE2C-C1B8-5BE7D64679F2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01B5894B-E95E-A506-BB51-40957B7DC9C3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KE"/>
              </a:p>
            </p:txBody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BFBC9D10-C8CE-8A80-DDDB-320F4D88902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B119677D-0F89-AC72-90B0-833450D5425D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BE7038D1-0B89-C916-C2EF-2CF0212E1F1F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7181CE31-9C6D-3636-B812-8A137411FAD9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173F3048-BB5D-0B20-1B2F-95B1430A0794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CDEA506D-E1E2-3AD5-44C3-75382660112B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F8724037-8ED7-C90D-87C9-7C359ABD808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704CBDC7-2999-9395-47F8-8406590BB936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23B8237C-930D-98B5-A68B-6DF3378A459C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5A433858-63DA-FCF7-3BC3-824777D9CE27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C7C33EC2-EC6D-E0C2-D5DF-94B236DC14AE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C250E713-C1A4-DE60-801F-FAACCC7F28C0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29546BB2-7260-951C-5A1B-6EF14FFD53E5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A1F5473F-76BC-3B1F-8040-3E1FD5864E55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671884A7-B4BF-852C-D11C-ADD3DCAC245A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28DB8099-F964-3A57-2D99-2DB5EB6AEF05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2B8DA8F9-8F64-F6B5-086D-403C1751D6B4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1BE6D4E2-97CD-AE1C-4346-3313FC20A2B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CBB3E9F5-AD3D-35FA-7E89-DD7E39F80931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  <p:txBody>
              <a:bodyPr/>
              <a:lstStyle/>
              <a:p>
                <a:endParaRPr lang="en-KE"/>
              </a:p>
            </p:txBody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99DF3516-5E70-1D86-25F4-A6CA66F54D4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CA3E2694-0F7B-0067-FB82-1C2E5B114AE5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CE5E8643-D45A-A1A9-068B-CE8439B224F1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0B97069E-530B-F45E-13A4-1FAC18A2FAD1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80570BCA-4E6A-7553-DE52-AFC31EBFD398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7941027B-83B6-9A8B-A109-DCB188142B3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BB8D9C33-6376-3C08-82DE-B0AC5731736C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80E879F1-98B4-C393-E75B-B97E0BE4AAB3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2300EA8F-7F12-6C09-4FD1-C3AE731A8005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F3DF5419-0964-1CD9-FB9A-63A0A1F94B17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60CBEF2A-79B0-30AE-A07D-8B8BA604435B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B8513791-0468-6891-A35C-A6A85BC0E5FF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  <p:txBody>
            <a:bodyPr/>
            <a:lstStyle/>
            <a:p>
              <a:endParaRPr lang="en-KE"/>
            </a:p>
          </p:txBody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204E8173-8E88-E36E-42BC-4B3A2D4872AC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C351FFD2-A8A5-AA31-ADA0-8C1D5D4B00EC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E17974C2-6D1C-FC3D-7830-AB825D739510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  <p:txBody>
            <a:bodyPr/>
            <a:lstStyle/>
            <a:p>
              <a:endParaRPr lang="en-KE"/>
            </a:p>
          </p:txBody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E593014F-3EB3-E29A-8065-85C7BC46B1EA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3603D526-5AC2-2ED9-C63D-58AE096B41C0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1A1B5B63-CBBB-0D04-D2B3-B37F823538E6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  <p:txBody>
            <a:bodyPr/>
            <a:lstStyle/>
            <a:p>
              <a:endParaRPr lang="en-KE"/>
            </a:p>
          </p:txBody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16C49621-018F-7B09-19C8-4AB8B096BE46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8" name="Group 2">
            <a:extLst>
              <a:ext uri="{FF2B5EF4-FFF2-40B4-BE49-F238E27FC236}">
                <a16:creationId xmlns:a16="http://schemas.microsoft.com/office/drawing/2014/main" id="{B147829E-8A6C-7605-A643-364D5169DF95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C91A3043-32DC-699A-3123-55ECEE1B0D13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7DA8BE2C-122D-BF02-FE3E-8B9C8218DEF0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 sz="2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DA0E6F67-BAF2-BE4D-A56B-AE6557188D6D}"/>
              </a:ext>
            </a:extLst>
          </p:cNvPr>
          <p:cNvSpPr txBox="1"/>
          <p:nvPr/>
        </p:nvSpPr>
        <p:spPr>
          <a:xfrm>
            <a:off x="544214" y="1284188"/>
            <a:ext cx="17438986" cy="7996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Clinical Profile  Characterization -</a:t>
            </a:r>
            <a:r>
              <a:rPr lang="en-GB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Vaccination and Production systems</a:t>
            </a:r>
            <a:endParaRPr lang="en-US" sz="4000" b="1" dirty="0">
              <a:solidFill>
                <a:schemeClr val="bg1"/>
              </a:solidFill>
              <a:latin typeface="Arial" panose="020B0604020202020204" pitchFamily="34" charset="0"/>
              <a:ea typeface="Arial Bold"/>
              <a:cs typeface="Arial" panose="020B0604020202020204" pitchFamily="34" charset="0"/>
              <a:sym typeface="Arial Bold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D9D3F599-1D5B-C008-AEF9-6ACB409E90D9}"/>
              </a:ext>
            </a:extLst>
          </p:cNvPr>
          <p:cNvSpPr txBox="1"/>
          <p:nvPr/>
        </p:nvSpPr>
        <p:spPr>
          <a:xfrm>
            <a:off x="457200" y="2743650"/>
            <a:ext cx="13827077" cy="39087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latin typeface="Arial" panose="020B0604020202020204" pitchFamily="34" charset="0"/>
                <a:cs typeface="Arial" panose="020B0604020202020204" pitchFamily="34" charset="0"/>
              </a:rPr>
              <a:t>Production system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Majority cases reared in extensive production systems (418/618, 67.6%)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3200" kern="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Indicates higher exposure risk in these settings</a:t>
            </a:r>
          </a:p>
          <a:p>
            <a:r>
              <a:rPr lang="en-US" sz="3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Vaccination status: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3200" kern="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Among infected cattle(504), only 34% had been vaccinated, highlighting gaps in vaccination coverage</a:t>
            </a: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F6354073-2B80-90AA-26FA-FA3D685277CE}"/>
              </a:ext>
            </a:extLst>
          </p:cNvPr>
          <p:cNvSpPr txBox="1"/>
          <p:nvPr/>
        </p:nvSpPr>
        <p:spPr>
          <a:xfrm>
            <a:off x="8500299" y="8811818"/>
            <a:ext cx="899748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86902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B0262C-C98F-742C-1637-002EB3581B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413A404F-8528-AEEA-C96C-8227A26692F4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  <p:txBody>
          <a:bodyPr/>
          <a:lstStyle/>
          <a:p>
            <a:endParaRPr lang="en-KE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A560275-BA34-CBDB-F437-F2C3E9C862E1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1510C038-E693-5DEF-8066-1C21E4EC0C73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KE"/>
            </a:p>
          </p:txBody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656B3702-1ED0-D163-1204-2C817173773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15F9C57C-54FB-2273-5161-C27BC5F4F3C5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BCCCE38D-DECF-2400-170D-68D2D346EF0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EC6F7B91-F98B-B056-B54C-68E608A32A39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669B9EE9-CAD9-792D-D16D-8806E302EFF4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239B88C6-308C-7B82-5D5A-C576BBC18B08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E08BBE0F-1B4F-5F3B-9866-09082A90724B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DC6B4692-A366-5500-6284-F6272A7F171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15121CAE-A9E2-EA3E-A4B9-D1C32145AFAC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74711ED7-2771-F12D-7014-194876124EA3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F2C30D7B-15DF-71AF-E526-C94F09300BB9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5A199C27-A3AD-D5C9-0B45-2D3D22F10475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0F854CA7-AA9A-3C94-0DE3-E58537EB380D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KE"/>
              </a:p>
            </p:txBody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67F32C58-7543-F5A1-AF83-EDB9F49FCA0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E108F4DD-5198-F4AE-891C-E931C675900C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8EA8EC59-78F9-9CBF-B094-2A2EB9AC11B1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AC0D54F5-C7EF-9A07-E914-67C471BE4905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044D60B2-C160-0190-4ACF-9213D58F45B1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A2632D92-A067-8495-AC01-09219C09B58E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67EF9401-8D6A-54AC-3008-06C924FBCCE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EF840E02-E855-8DEF-B1AA-3B7A1A201B72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98536702-88C1-C508-523C-D2D16AE6907E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3BCB9590-159D-884D-5459-0D5F922B7C00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6908F7D1-B36D-5065-1399-7B35B4707D04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9721FA1D-CAFA-7B1F-24C3-81E7A1F02294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48094BBF-4F05-3B5F-43B6-443AF4BB7864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1532B136-2191-5133-EA6D-3F4F2D6DFE6E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B0DE932F-BAC2-42BC-1424-1893CBFB0202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7487605A-A255-E0CE-D282-74FE89385D40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866F773A-35EC-32D4-1360-623BBC4BF695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E5DABB75-DEE6-2560-45E1-410C1F207CA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E8801EAA-18B7-9762-417D-6B2B9EA67A0E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  <p:txBody>
              <a:bodyPr/>
              <a:lstStyle/>
              <a:p>
                <a:endParaRPr lang="en-KE"/>
              </a:p>
            </p:txBody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84D8FCEB-EFFD-3D6A-2D10-363E33E5D3E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D985E7D6-87F4-2DF0-CDC5-CAF2DFD306D4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25FED323-06A9-DA34-474D-431546214F09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08118EE5-32A9-2C52-1BD2-CD3C7917C907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A028EA32-3675-EAA3-DECF-9F54832DA277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DD5C38D5-056E-661F-E450-7B2BAC6C296A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E3DF392A-7DA4-7ACA-D193-DF9FC1C522B5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DC0D90A2-C8A3-1FF0-74DC-DC327209D087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3C3A4DFB-D595-476C-A313-10E036C3AD86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1D73101C-1891-CDD9-F95D-ED6B86484D6F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748983B7-FAE2-7FAC-2DE1-9016D4768D5D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600904BF-B651-405D-1281-D0625DCFE1D8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  <p:txBody>
            <a:bodyPr/>
            <a:lstStyle/>
            <a:p>
              <a:endParaRPr lang="en-KE"/>
            </a:p>
          </p:txBody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A5A4C369-4D79-E039-E8AE-6762FE057172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B869E8D5-5637-6691-862E-BD1A56FF214C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F2C67B73-CA78-2358-CB48-10923B09C3E6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  <p:txBody>
            <a:bodyPr/>
            <a:lstStyle/>
            <a:p>
              <a:endParaRPr lang="en-KE"/>
            </a:p>
          </p:txBody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22E563A2-3553-1067-F22C-C75967554402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75E10CE0-53F4-83E9-54FF-94F1888E4F05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EB79861C-2E6E-694A-4A00-F73EF66594CE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  <p:txBody>
            <a:bodyPr/>
            <a:lstStyle/>
            <a:p>
              <a:endParaRPr lang="en-KE"/>
            </a:p>
          </p:txBody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4F1B34A6-B91A-9E89-63F7-5D1638EC052B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8" name="Group 2">
            <a:extLst>
              <a:ext uri="{FF2B5EF4-FFF2-40B4-BE49-F238E27FC236}">
                <a16:creationId xmlns:a16="http://schemas.microsoft.com/office/drawing/2014/main" id="{3E7A9B2E-D85D-F6F4-E740-66086DD33D2A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9427BF47-3392-5D02-D817-31EC6C1C07A9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68FA4EEB-928E-5773-0066-896D3CCC65BF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AEF7923A-9A1F-6225-0ECD-4812742A4F14}"/>
              </a:ext>
            </a:extLst>
          </p:cNvPr>
          <p:cNvSpPr txBox="1"/>
          <p:nvPr/>
        </p:nvSpPr>
        <p:spPr>
          <a:xfrm>
            <a:off x="788558" y="1284188"/>
            <a:ext cx="17472117" cy="8113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Discussion 1/2</a:t>
            </a:r>
            <a:endParaRPr lang="en-US" sz="5400" b="1" dirty="0">
              <a:solidFill>
                <a:schemeClr val="bg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sp>
        <p:nvSpPr>
          <p:cNvPr id="57" name="Rectangle 1">
            <a:extLst>
              <a:ext uri="{FF2B5EF4-FFF2-40B4-BE49-F238E27FC236}">
                <a16:creationId xmlns:a16="http://schemas.microsoft.com/office/drawing/2014/main" id="{47AEB9E6-C951-432E-3ED3-55673CFE2E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2270071"/>
            <a:ext cx="17907000" cy="7971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Anthrax remains endemic with persistent hotspots, consistent with environmental spore persistence(WHO, 2018)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Spatial findings are broadly consistent with the anthrax hotspot map by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Gachohi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et al., confirming persistent endemic zones in Kenya</a:t>
            </a:r>
          </a:p>
          <a:p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kumimoji="0" lang="en-GB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Observed increase in human anthrax cases reflects both improved detection and ongoing livestock-to-human transmission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kumimoji="0" lang="en-GB" alt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kumimoji="0" lang="en-GB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Cattle are the main reservoir, with high susceptibility (exposure, low vaccination, extensive systems) sustaining transmission</a:t>
            </a:r>
            <a:r>
              <a:rPr lang="en-GB" sz="32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(Marston et al., 2011)</a:t>
            </a:r>
          </a:p>
          <a:p>
            <a:endParaRPr lang="en-GB" sz="3200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Human cases mainly affect economically active, occupationally exposed individuals at the human-animal-environment interface, consistent with One Health transmission pathways (Nzuki et al., 2017).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2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32351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4CD37C-097E-F449-6C76-FB9967058D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096D6DB5-47DF-1F82-F372-0D594CDE542D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  <p:txBody>
          <a:bodyPr/>
          <a:lstStyle/>
          <a:p>
            <a:endParaRPr lang="en-KE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8926C130-BA67-6CB7-FFD8-24C2A647E6DF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088E819A-F09A-5E13-0298-450BDF592110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KE"/>
            </a:p>
          </p:txBody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235B425D-8497-7B4C-F05C-8192BD1A383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3B2252E0-9DC1-8BC5-D3D2-4F111007B87A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67DF8EE2-BBAC-32F2-8113-FEDCA6C441F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372AF4D2-A478-8619-E1B0-0DEF85B1CADB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A65E916A-4226-F24F-9581-29C03FB28FCB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03C381D6-B417-3631-4923-2E5FC0A1CF19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E95F6802-44F2-2176-B52F-77B3D0134787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F5898354-AF3B-11AC-87DE-F5CB9899DAA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3D989F7D-3378-80E9-C9B1-A29B8660B10D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32027EE3-A580-929F-2ABD-DBCABE35A164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A7909B3E-8969-7ACB-4625-8B47DE71FF6F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F8BFD21A-E41B-67CF-A6F1-B04A694A8955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3CF9732A-5BDA-4844-056F-85DAC69F59F1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KE"/>
              </a:p>
            </p:txBody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F36B3292-7FC8-4895-6076-B805BC46BB8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8738B916-FBC1-EDED-BE7F-4DF340C8D625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2A0E455B-4C4D-B829-9CAF-C32A26C1D5CD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6E51A211-3AA0-B102-A341-3058BF9D1D44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E6118F47-7127-7137-8554-1C43867865D5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E5EAD82D-8E05-83DB-EFE0-01DC904D0156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9604E9C6-ACB6-9CFF-B1B2-63691473E26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26557529-72E4-C479-56E8-AA1A494E41A0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8FA6259B-14AF-0543-5845-A369F205FE50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AED16049-4D0D-4B76-079A-331500F3D247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286B3109-A8A9-CA78-0AC6-1F0E278EF744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E5917836-B175-E0D9-6DEF-7CC9862957EA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6C87411E-0D99-1ACB-2845-D07F54139CDD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635362D8-0B43-AFC1-C15D-1BD4661632CB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82267715-F472-435E-FA93-B2AEE9A10113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D7375D46-8CA8-8C5F-725F-7CCFEA7DD521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33A47F6E-1020-84C5-8464-EE685A7CE94D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AAEEE178-DC2A-A58C-D6AE-AC0FF77B775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6054EACE-BE8E-DF26-AC84-7821F311BF1B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  <p:txBody>
              <a:bodyPr/>
              <a:lstStyle/>
              <a:p>
                <a:endParaRPr lang="en-KE"/>
              </a:p>
            </p:txBody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E05081BE-4059-90F9-BB50-69347C13919A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144E839D-79F2-3F48-D87B-FBF8EB9D0181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CC93496C-B37E-7390-E794-D53191CA068C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C03A0F39-FA6D-CC31-4393-C7F9A54E0823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04F79D2D-7E4D-CE3E-57E9-FEEE30137709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5E16B847-D9E5-ED40-0BF9-CC66CE6F9A9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98111599-CFB8-903D-B367-7206FCAF4083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45072F97-FCB9-C31E-B77C-EA5732378ADB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418EA83E-5690-2693-119E-EAB0A626DEC4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7D969FC3-C891-DFB7-D6A7-4D7042C71213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D997FFB1-02C7-FA93-6305-F8EDA024FC65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27C109BE-7737-549B-9126-A16808D837DC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  <p:txBody>
            <a:bodyPr/>
            <a:lstStyle/>
            <a:p>
              <a:endParaRPr lang="en-KE"/>
            </a:p>
          </p:txBody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39BFAA8F-BF59-9669-88B6-6370C440C809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06B2CD71-C3E3-0B94-0F0F-2AA913EFD4E1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5B8CEF43-429D-D82D-5D7D-80C26BE85B2A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  <p:txBody>
            <a:bodyPr/>
            <a:lstStyle/>
            <a:p>
              <a:endParaRPr lang="en-KE"/>
            </a:p>
          </p:txBody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513817D6-F550-5FD2-9029-A0EA3FA6D167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37CCCB97-F698-21D0-6AD2-D27C1DB89555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A8D61870-B442-3B68-19F6-819AB82BF370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  <p:txBody>
            <a:bodyPr/>
            <a:lstStyle/>
            <a:p>
              <a:endParaRPr lang="en-KE"/>
            </a:p>
          </p:txBody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1D7A095C-E89A-28D3-47B3-67B1C98D5E1C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8" name="Group 2">
            <a:extLst>
              <a:ext uri="{FF2B5EF4-FFF2-40B4-BE49-F238E27FC236}">
                <a16:creationId xmlns:a16="http://schemas.microsoft.com/office/drawing/2014/main" id="{585AE5F1-EB42-057B-C4AC-150026D65403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E08B5D68-D8D6-0C0C-27A2-72D9B2B9C1FF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5151AC7E-F79D-025A-5795-5905F1BB4368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973334A0-523D-09BB-4B22-AFF7B912D3E1}"/>
              </a:ext>
            </a:extLst>
          </p:cNvPr>
          <p:cNvSpPr txBox="1"/>
          <p:nvPr/>
        </p:nvSpPr>
        <p:spPr>
          <a:xfrm>
            <a:off x="788558" y="1284188"/>
            <a:ext cx="17472117" cy="8113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Discussion 1/2</a:t>
            </a:r>
            <a:endParaRPr lang="en-US" sz="5400" b="1" dirty="0">
              <a:solidFill>
                <a:schemeClr val="bg1"/>
              </a:solidFill>
              <a:latin typeface="Arial" panose="020B0604020202020204" pitchFamily="34" charset="0"/>
              <a:ea typeface="Arial Bold"/>
              <a:cs typeface="Arial" panose="020B0604020202020204" pitchFamily="34" charset="0"/>
              <a:sym typeface="Arial Bold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465F5BC6-7135-0E7F-D676-8B05CF0250B9}"/>
              </a:ext>
            </a:extLst>
          </p:cNvPr>
          <p:cNvSpPr txBox="1"/>
          <p:nvPr/>
        </p:nvSpPr>
        <p:spPr>
          <a:xfrm>
            <a:off x="659979" y="2421848"/>
            <a:ext cx="16930179" cy="29854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Predominant clinical diagnosis limits laboratory confirmation and accurate burden estimation (CDC, 2023; WHO, 2018)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Strengthening One Health interventions; vaccination, integrated surveillance, and diagnostics is critical for effective anthrax control</a:t>
            </a:r>
          </a:p>
        </p:txBody>
      </p:sp>
    </p:spTree>
    <p:extLst>
      <p:ext uri="{BB962C8B-B14F-4D97-AF65-F5344CB8AC3E}">
        <p14:creationId xmlns:p14="http://schemas.microsoft.com/office/powerpoint/2010/main" val="9926579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6C3AA9-95C5-23DC-3BFD-7DC1F18803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07ED020-58AE-1DB0-F3FA-864FF960390C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4CD797B5-0F7F-1177-A4CA-F01EEF3E412D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4EA4B212-610D-F8AD-03BE-ED378D84E430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D0FBFCF9-9928-64AC-6A42-2AA9BE10BDC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A85E1CFF-7D49-BE9B-EFDB-311558AC3687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4BE164D6-C15C-78E2-B5E1-BFB014C9288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C775845B-6C4E-8191-D05D-4262AF0AEC21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E573F9F6-375A-B738-CE16-8F30C50153AA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87CF4872-2D39-FFED-F302-A4A11A738109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F4AD55FE-18B3-881E-3FE6-DDB834F1A5BD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75095B29-F15A-62C3-C96C-316948221E1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8470AD5F-F12B-19EC-62C0-F71E4B5464B0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0C9BE147-1B4B-7D4B-BEB5-EE3134837428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11E620C7-1FAA-237F-8A89-70905ECC483D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F661E290-BAD4-8FD6-651E-AD7ECB725053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EEEF3C37-6000-14AF-784E-4C297E917E36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7B63B577-DDDB-2BC6-CB7B-FA5B2D4EE9F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7D29107D-41FB-6115-A64D-8BDC685DFC5C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88C70D72-C8A6-C630-FF4A-D99B669B9D7B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259577AD-0F10-3323-2513-BF5573551D89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5F397030-4B22-8780-4A59-E19D1B178F7F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E41630A7-873D-D6B6-0BBD-FB22FE13AC41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81F5839E-FB05-5C18-A392-A8437814D5E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55DA490E-4DC2-1E60-A10B-35C2F6EAF465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D49A6CC5-8B43-14A2-789D-EE8AC73A43D5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BE6CEB27-7FEA-778F-C211-7A3339D3CB6D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115F4A9F-F140-6860-A5BF-6EE306643DED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E67F2105-1D00-C99F-A802-4CE45E6758EE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AD9C7445-6933-5A25-66E6-0892C139B2BD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E2575AAD-07F2-7C04-576B-D1CAB7933549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079569EE-C1AF-3AB0-E700-BAB262EF6337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F10CBA77-D7F1-354E-0427-FE6C5F06A758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44FEA406-0A76-85FC-8C3C-4F397268F981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7C7D81DA-895E-2F21-DD54-A87ABD79445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E5DFC1CD-98FD-05B0-BD64-EA6A19F7DB4C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D4C9212D-FED7-2A60-C777-C27105744F4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920E9D45-B44C-FBC0-0D25-E76634958FCE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9CFF3B85-63C2-83D6-8472-C3CA8536DEA6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B8896362-6489-D986-7CBC-EA6B6CA820C6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151EF899-AC87-9C9E-D6E4-E75ECDE10F45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212C2E13-F0F6-EE57-AB96-79595A75779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85766EFB-BA04-60A5-9818-A84F0D6988AE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6970A5BB-7680-2A54-FEF7-73ABE0748860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34BA26E9-3E1C-735F-7A2A-7C49E65C1F4C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4C76B9FA-CEF8-67BC-5D76-BD8EF00F7952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861FC352-FDBB-AAE4-3456-C89A68C8008A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4D24D6AC-F016-95CD-AD8E-EE849CCBFB68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2071ACD8-7419-AC91-6091-2BC46B0590DB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6FA94D03-21D8-F238-57C1-6DFBE5812C99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234C65F1-44A2-B768-95AB-F41C06EB6BC1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E4EC7598-798A-0C3F-292C-E752860566B5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468019C4-1CD1-B53A-8E71-39A109DC5B99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0693704E-C2D9-3F57-2392-D38E495EAD15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28CA04CF-79D6-A094-9050-DEE7E1B00A73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8" name="Group 2">
            <a:extLst>
              <a:ext uri="{FF2B5EF4-FFF2-40B4-BE49-F238E27FC236}">
                <a16:creationId xmlns:a16="http://schemas.microsoft.com/office/drawing/2014/main" id="{6B5871BF-96A0-4D96-B8E5-4A3776AD0DAC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8A9E7D37-70D5-81BA-B0D4-15203FD1F258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55D68AD7-B4D7-539C-20A7-89A74F0FD846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7A0C4D5C-7D5C-4C63-3BD7-FBD9597C8202}"/>
              </a:ext>
            </a:extLst>
          </p:cNvPr>
          <p:cNvSpPr txBox="1"/>
          <p:nvPr/>
        </p:nvSpPr>
        <p:spPr>
          <a:xfrm>
            <a:off x="788558" y="1284188"/>
            <a:ext cx="5548409" cy="811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Conclusion</a:t>
            </a:r>
            <a:endParaRPr lang="en-US" sz="5400" b="1" dirty="0">
              <a:solidFill>
                <a:schemeClr val="bg1"/>
              </a:solidFill>
              <a:latin typeface="Arial" panose="020B0604020202020204" pitchFamily="34" charset="0"/>
              <a:ea typeface="Arial Bold"/>
              <a:cs typeface="Arial" panose="020B0604020202020204" pitchFamily="34" charset="0"/>
              <a:sym typeface="Arial Bold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BC51A6FD-65B1-5903-A674-10D9B03A2D94}"/>
              </a:ext>
            </a:extLst>
          </p:cNvPr>
          <p:cNvSpPr txBox="1"/>
          <p:nvPr/>
        </p:nvSpPr>
        <p:spPr>
          <a:xfrm>
            <a:off x="304799" y="2478209"/>
            <a:ext cx="17218257" cy="5940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Anthrax remains actively transmitted within Kenya’s anthrax belt</a:t>
            </a:r>
            <a:r>
              <a:rPr lang="en-US" altLang="en-US" sz="3200" dirty="0">
                <a:latin typeface="Arial" panose="020B0604020202020204" pitchFamily="34" charset="0"/>
              </a:rPr>
              <a:t> due to gaps at the human- animal-environment interface</a:t>
            </a:r>
          </a:p>
          <a:p>
            <a:endParaRPr lang="en-US" altLang="en-US" sz="3200" dirty="0">
              <a:latin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Strengthening diagnostics, and integrated One Health surveillance are </a:t>
            </a:r>
            <a:r>
              <a:rPr lang="en-US" altLang="en-US" sz="3200" dirty="0">
                <a:latin typeface="Arial" panose="020B0604020202020204" pitchFamily="34" charset="0"/>
              </a:rPr>
              <a:t>essential for accurate detection and early response; e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ffective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control </a:t>
            </a:r>
          </a:p>
          <a:p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en-US" sz="3200" dirty="0">
                <a:latin typeface="Arial" panose="020B0604020202020204" pitchFamily="34" charset="0"/>
              </a:rPr>
              <a:t>Improved livestock vaccination and cross-sector coordination are key to reducing transmission </a:t>
            </a:r>
          </a:p>
          <a:p>
            <a:endParaRPr lang="en-US" altLang="en-US" sz="3200" dirty="0">
              <a:latin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Priorities are to scale up livestock vaccination in extensive systems targeting cattle</a:t>
            </a:r>
          </a:p>
          <a:p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54649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CA34D7-A9DD-BCC0-0191-C29B5A7BC0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5708BCD0-3AA4-83E9-E957-FF519515AAFA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2F835A5C-DE5E-18EF-2EB2-8A06217C1A45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164C589F-84B6-222C-6FD3-CD7132D708F7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2B77B3EE-5032-3748-E4E8-C1B483FBA9D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93863769-CD3F-BF9F-E65B-C67A3E0A7F10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5AB17E86-8452-CEBE-8D16-7B5EEC915A7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0EA5AE4F-107B-518E-AE5E-3E2250BC5B3F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B425148A-7E3A-038F-EA85-CF804B51A954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200E45BF-57AB-7EAF-5F96-8863D4C9DB38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5D2B8056-8C2A-D575-5E55-2DFF41092CD4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FBDFB327-BFD6-658E-6967-BC1DC1834FA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434E7B61-AF4A-9987-4C37-399DF93BB6C3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0DA1F55F-19D6-E213-72E9-E286F33CC294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EDB30C0F-5925-0632-69B2-D7312D904DB3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73AE6A3D-3A00-A6C5-56CE-DD9E6DBBAFA2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70507B75-6393-04AF-0A06-FAFDB5A56105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328DFE9E-AA8C-D04C-E934-22E072C99C1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D33D9583-EC5A-8425-B363-90DA910FB581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ECDC3BEA-EB6B-C927-5096-065AF9EED3EF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12E20BDF-BAB2-614B-9377-831B31166E33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E5DA91B8-432E-431D-866E-930BB798D62C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9BEF85F8-00E3-9E19-9A48-F580FF672D4E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7E68C0AC-7FF0-DD9B-15DA-1CF5BAD8095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097E2B66-4896-A301-6A23-DABABB69C03F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019B4673-F370-2EA6-8F3E-C44309571ECC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F3B76593-0E37-44F9-52C0-971E590DF3D8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BD931597-2E38-9A48-13B8-8C22B15B031E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EA89E602-66B0-1555-8AF5-DEAD334F78CC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FBCC4EE0-2E38-238F-F6CA-E6E51A6BBE6E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26AA8D24-18CF-FC02-DB31-7EE10C4E4F92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E2830E2B-B0BB-1723-C089-8341A32FA935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E29E962B-0E63-C5DD-D68F-4751DE5FC42A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F2E911F0-0348-0264-9268-2FC5A830B735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C0724A78-C7C6-443A-26CF-FE6751870E0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1F0F091D-3FEE-2843-6F26-21DB1BA3FE63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2909DCBB-85FA-E033-B169-F821EAEA0C4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FF23485B-6C60-4D7D-29A6-84DAAC318B52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24C7DB38-26BB-7961-035C-DBEB837529B3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73B69390-FB70-FD10-C388-4C6ED58E5673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1D3CEF3B-DDB6-A1A4-C680-62F559406C16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02C6746B-2789-DD90-4B7D-55B9E21CE56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031791B9-234B-F2F2-340C-93A573F1A862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3F247D25-7918-3CB7-EF48-C53C78C9A506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8FB78846-AD1D-6B23-CE01-7C0A8F0033A3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C14E3905-66DD-8D0F-920E-92CFEA09BE16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77C551CC-0DEE-6150-A453-D73BEF1BAA4D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1A303B27-0E39-5F9D-C10D-D259BB10FB1C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F799150B-2D27-899B-8B52-01828A12D1A4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1204B0E5-88D0-9121-E30A-7DFC42EAB144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9088EB54-0A67-DB46-4143-788415EDC9BA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7D866600-D159-0538-49DB-F91D67B93666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70F05B81-993B-1667-4BA8-112A15305D7C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D3E13261-A5DA-77C0-14EF-ECE42969DF53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FB99D3C1-F2C6-DE41-8477-BC8DBA0992E1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7" name="TextBox 57">
            <a:extLst>
              <a:ext uri="{FF2B5EF4-FFF2-40B4-BE49-F238E27FC236}">
                <a16:creationId xmlns:a16="http://schemas.microsoft.com/office/drawing/2014/main" id="{A7B98075-BB8F-B550-547D-52F41AEB1068}"/>
              </a:ext>
            </a:extLst>
          </p:cNvPr>
          <p:cNvSpPr txBox="1"/>
          <p:nvPr/>
        </p:nvSpPr>
        <p:spPr>
          <a:xfrm>
            <a:off x="397654" y="2529621"/>
            <a:ext cx="16468725" cy="43481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Anthrax continues to remain endemic in Kenya, indicating that elimination targets under the strategic plan are not yet fully on track.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Cattle, as high-value animals, are significantly affected, leading to notable economic losses for livestock-dependent communities.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Strengthening One Health coordination, livestock vaccination, and diagnostic capacity is essential for prevention and timely response</a:t>
            </a:r>
          </a:p>
          <a:p>
            <a:pPr marL="400835" lvl="1" algn="l">
              <a:lnSpc>
                <a:spcPts val="4827"/>
              </a:lnSpc>
            </a:pPr>
            <a:endParaRPr lang="en-US" sz="2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8" name="Group 2">
            <a:extLst>
              <a:ext uri="{FF2B5EF4-FFF2-40B4-BE49-F238E27FC236}">
                <a16:creationId xmlns:a16="http://schemas.microsoft.com/office/drawing/2014/main" id="{A7C052A4-342E-97E6-9360-CF27BCAB0292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7F9CD251-2DB3-3234-DDD7-01FE8A2CC51D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8BDB732E-3C5D-B042-CEAE-96E50B090F30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6B527F78-B725-F1B3-1408-287B7159B8BF}"/>
              </a:ext>
            </a:extLst>
          </p:cNvPr>
          <p:cNvSpPr txBox="1"/>
          <p:nvPr/>
        </p:nvSpPr>
        <p:spPr>
          <a:xfrm>
            <a:off x="761999" y="1436462"/>
            <a:ext cx="16761057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GB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Policy Impact and Implications</a:t>
            </a:r>
            <a:endParaRPr lang="en-KE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36423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" y="4000500"/>
            <a:ext cx="18313645" cy="3223672"/>
            <a:chOff x="0" y="0"/>
            <a:chExt cx="3021109" cy="47563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 algn="ctr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907281" y="818504"/>
            <a:ext cx="5441739" cy="1644667"/>
          </a:xfrm>
          <a:custGeom>
            <a:avLst/>
            <a:gdLst/>
            <a:ahLst/>
            <a:cxnLst/>
            <a:rect l="l" t="t" r="r" b="b"/>
            <a:pathLst>
              <a:path w="5441739" h="1644667">
                <a:moveTo>
                  <a:pt x="0" y="0"/>
                </a:moveTo>
                <a:lnTo>
                  <a:pt x="5441739" y="0"/>
                </a:lnTo>
                <a:lnTo>
                  <a:pt x="5441739" y="1644666"/>
                </a:lnTo>
                <a:lnTo>
                  <a:pt x="0" y="16446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  <p:txBody>
          <a:bodyPr/>
          <a:lstStyle/>
          <a:p>
            <a:endParaRPr lang="en-KE"/>
          </a:p>
        </p:txBody>
      </p:sp>
      <p:grpSp>
        <p:nvGrpSpPr>
          <p:cNvPr id="6" name="Group 6"/>
          <p:cNvGrpSpPr/>
          <p:nvPr/>
        </p:nvGrpSpPr>
        <p:grpSpPr>
          <a:xfrm>
            <a:off x="13579944" y="1046343"/>
            <a:ext cx="3633626" cy="1262739"/>
            <a:chOff x="0" y="0"/>
            <a:chExt cx="4844835" cy="168365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95288" cy="1656806"/>
            </a:xfrm>
            <a:custGeom>
              <a:avLst/>
              <a:gdLst/>
              <a:ahLst/>
              <a:cxnLst/>
              <a:rect l="l" t="t" r="r" b="b"/>
              <a:pathLst>
                <a:path w="1695288" h="1656806">
                  <a:moveTo>
                    <a:pt x="0" y="0"/>
                  </a:moveTo>
                  <a:lnTo>
                    <a:pt x="1695288" y="0"/>
                  </a:lnTo>
                  <a:lnTo>
                    <a:pt x="1695288" y="1656806"/>
                  </a:lnTo>
                  <a:lnTo>
                    <a:pt x="0" y="16568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KE"/>
            </a:p>
          </p:txBody>
        </p:sp>
        <p:grpSp>
          <p:nvGrpSpPr>
            <p:cNvPr id="8" name="Group 8"/>
            <p:cNvGrpSpPr>
              <a:grpSpLocks noChangeAspect="1"/>
            </p:cNvGrpSpPr>
            <p:nvPr/>
          </p:nvGrpSpPr>
          <p:grpSpPr>
            <a:xfrm>
              <a:off x="2049464" y="519873"/>
              <a:ext cx="306739" cy="324129"/>
              <a:chOff x="0" y="0"/>
              <a:chExt cx="829323" cy="876338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</p:grpSp>
        <p:grpSp>
          <p:nvGrpSpPr>
            <p:cNvPr id="10" name="Group 10"/>
            <p:cNvGrpSpPr>
              <a:grpSpLocks noChangeAspect="1"/>
            </p:cNvGrpSpPr>
            <p:nvPr/>
          </p:nvGrpSpPr>
          <p:grpSpPr>
            <a:xfrm>
              <a:off x="1995767" y="933295"/>
              <a:ext cx="1253763" cy="389431"/>
              <a:chOff x="0" y="0"/>
              <a:chExt cx="3389770" cy="1052894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12" name="Freeform 12"/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13" name="Freeform 13"/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14" name="Freeform 14"/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</p:grpSp>
        <p:grpSp>
          <p:nvGrpSpPr>
            <p:cNvPr id="15" name="Group 15"/>
            <p:cNvGrpSpPr>
              <a:grpSpLocks noChangeAspect="1"/>
            </p:cNvGrpSpPr>
            <p:nvPr/>
          </p:nvGrpSpPr>
          <p:grpSpPr>
            <a:xfrm>
              <a:off x="2025973" y="50308"/>
              <a:ext cx="1705624" cy="371104"/>
              <a:chOff x="0" y="0"/>
              <a:chExt cx="4611446" cy="1003351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17" name="Freeform 17"/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18" name="Freeform 18"/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19" name="Freeform 19"/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20" name="Freeform 20"/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KE"/>
              </a:p>
            </p:txBody>
          </p:sp>
        </p:grpSp>
        <p:grpSp>
          <p:nvGrpSpPr>
            <p:cNvPr id="21" name="Group 21"/>
            <p:cNvGrpSpPr>
              <a:grpSpLocks noChangeAspect="1"/>
            </p:cNvGrpSpPr>
            <p:nvPr/>
          </p:nvGrpSpPr>
          <p:grpSpPr>
            <a:xfrm>
              <a:off x="2394054" y="496385"/>
              <a:ext cx="1511060" cy="371104"/>
              <a:chOff x="0" y="0"/>
              <a:chExt cx="4085412" cy="1003338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23" name="Freeform 23"/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24" name="Freeform 24"/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25" name="Freeform 25"/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26" name="Freeform 26"/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</p:grpSp>
        <p:grpSp>
          <p:nvGrpSpPr>
            <p:cNvPr id="27" name="Group 27"/>
            <p:cNvGrpSpPr>
              <a:grpSpLocks noChangeAspect="1"/>
            </p:cNvGrpSpPr>
            <p:nvPr/>
          </p:nvGrpSpPr>
          <p:grpSpPr>
            <a:xfrm>
              <a:off x="2004239" y="1406734"/>
              <a:ext cx="1941611" cy="256579"/>
              <a:chOff x="0" y="0"/>
              <a:chExt cx="5249482" cy="693699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29" name="Freeform 29"/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30" name="Freeform 30"/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31" name="Freeform 31"/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32" name="Freeform 32"/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33" name="Freeform 33"/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34" name="Freeform 34"/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35" name="Freeform 35"/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36" name="Freeform 36"/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37" name="Freeform 37"/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</p:grpSp>
        <p:grpSp>
          <p:nvGrpSpPr>
            <p:cNvPr id="38" name="Group 38"/>
            <p:cNvGrpSpPr>
              <a:grpSpLocks noChangeAspect="1"/>
            </p:cNvGrpSpPr>
            <p:nvPr/>
          </p:nvGrpSpPr>
          <p:grpSpPr>
            <a:xfrm>
              <a:off x="4031399" y="1401926"/>
              <a:ext cx="28723" cy="281726"/>
              <a:chOff x="0" y="0"/>
              <a:chExt cx="77660" cy="761695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  <p:txBody>
              <a:bodyPr/>
              <a:lstStyle/>
              <a:p>
                <a:endParaRPr lang="en-KE"/>
              </a:p>
            </p:txBody>
          </p:sp>
        </p:grpSp>
        <p:grpSp>
          <p:nvGrpSpPr>
            <p:cNvPr id="40" name="Group 40"/>
            <p:cNvGrpSpPr>
              <a:grpSpLocks noChangeAspect="1"/>
            </p:cNvGrpSpPr>
            <p:nvPr/>
          </p:nvGrpSpPr>
          <p:grpSpPr>
            <a:xfrm>
              <a:off x="3257942" y="942465"/>
              <a:ext cx="1139322" cy="371104"/>
              <a:chOff x="0" y="0"/>
              <a:chExt cx="3080360" cy="1003338"/>
            </a:xfrm>
          </p:grpSpPr>
          <p:sp>
            <p:nvSpPr>
              <p:cNvPr id="41" name="Freeform 41"/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42" name="Freeform 42"/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43" name="Freeform 43"/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44" name="Freeform 44"/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KE"/>
              </a:p>
            </p:txBody>
          </p:sp>
        </p:grpSp>
        <p:grpSp>
          <p:nvGrpSpPr>
            <p:cNvPr id="45" name="Group 45"/>
            <p:cNvGrpSpPr>
              <a:grpSpLocks noChangeAspect="1"/>
            </p:cNvGrpSpPr>
            <p:nvPr/>
          </p:nvGrpSpPr>
          <p:grpSpPr>
            <a:xfrm>
              <a:off x="4142011" y="1406731"/>
              <a:ext cx="702825" cy="256582"/>
              <a:chOff x="0" y="0"/>
              <a:chExt cx="1900212" cy="693712"/>
            </a:xfrm>
          </p:grpSpPr>
          <p:sp>
            <p:nvSpPr>
              <p:cNvPr id="46" name="Freeform 46"/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47" name="Freeform 47"/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48" name="Freeform 48"/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  <p:sp>
            <p:nvSpPr>
              <p:cNvPr id="49" name="Freeform 49"/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KE"/>
              </a:p>
            </p:txBody>
          </p:sp>
        </p:grpSp>
      </p:grpSp>
      <p:grpSp>
        <p:nvGrpSpPr>
          <p:cNvPr id="50" name="Group 50"/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  <p:txBody>
            <a:bodyPr/>
            <a:lstStyle/>
            <a:p>
              <a:endParaRPr lang="en-KE"/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  <p:txBody>
            <a:bodyPr/>
            <a:lstStyle/>
            <a:p>
              <a:endParaRPr lang="en-KE"/>
            </a:p>
          </p:txBody>
        </p:sp>
        <p:sp>
          <p:nvSpPr>
            <p:cNvPr id="55" name="TextBox 55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  <p:txBody>
            <a:bodyPr/>
            <a:lstStyle/>
            <a:p>
              <a:endParaRPr lang="en-KE"/>
            </a:p>
          </p:txBody>
        </p:sp>
        <p:sp>
          <p:nvSpPr>
            <p:cNvPr id="58" name="TextBox 58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9" name="Freeform 69"/>
          <p:cNvSpPr/>
          <p:nvPr/>
        </p:nvSpPr>
        <p:spPr>
          <a:xfrm>
            <a:off x="6334467" y="8217966"/>
            <a:ext cx="2428533" cy="125934"/>
          </a:xfrm>
          <a:custGeom>
            <a:avLst/>
            <a:gdLst/>
            <a:ahLst/>
            <a:cxnLst/>
            <a:rect l="l" t="t" r="r" b="b"/>
            <a:pathLst>
              <a:path w="4738797" h="245735">
                <a:moveTo>
                  <a:pt x="0" y="0"/>
                </a:moveTo>
                <a:lnTo>
                  <a:pt x="4738797" y="0"/>
                </a:lnTo>
                <a:lnTo>
                  <a:pt x="4738797" y="245735"/>
                </a:lnTo>
                <a:lnTo>
                  <a:pt x="0" y="24573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1721" t="-22000" r="-11721"/>
            </a:stretch>
          </a:blipFill>
        </p:spPr>
        <p:txBody>
          <a:bodyPr/>
          <a:lstStyle/>
          <a:p>
            <a:endParaRPr lang="en-KE"/>
          </a:p>
        </p:txBody>
      </p:sp>
      <p:sp>
        <p:nvSpPr>
          <p:cNvPr id="70" name="Freeform 70"/>
          <p:cNvSpPr/>
          <p:nvPr/>
        </p:nvSpPr>
        <p:spPr>
          <a:xfrm>
            <a:off x="6416573" y="5957854"/>
            <a:ext cx="2216511" cy="2216511"/>
          </a:xfrm>
          <a:custGeom>
            <a:avLst/>
            <a:gdLst/>
            <a:ahLst/>
            <a:cxnLst/>
            <a:rect l="l" t="t" r="r" b="b"/>
            <a:pathLst>
              <a:path w="4325071" h="4325071">
                <a:moveTo>
                  <a:pt x="0" y="0"/>
                </a:moveTo>
                <a:lnTo>
                  <a:pt x="4325071" y="0"/>
                </a:lnTo>
                <a:lnTo>
                  <a:pt x="4325071" y="4325071"/>
                </a:lnTo>
                <a:lnTo>
                  <a:pt x="0" y="432507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KE"/>
          </a:p>
        </p:txBody>
      </p:sp>
      <p:sp>
        <p:nvSpPr>
          <p:cNvPr id="71" name="TextBox 71"/>
          <p:cNvSpPr txBox="1"/>
          <p:nvPr/>
        </p:nvSpPr>
        <p:spPr>
          <a:xfrm>
            <a:off x="8855445" y="7335998"/>
            <a:ext cx="4220773" cy="5049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35"/>
              </a:lnSpc>
            </a:pPr>
            <a:r>
              <a:rPr lang="en-US" sz="2800" b="1" i="1" dirty="0">
                <a:solidFill>
                  <a:srgbClr val="000000"/>
                </a:solidFill>
                <a:latin typeface="Arial Bold Italics"/>
                <a:ea typeface="Arial Bold Italics"/>
                <a:cs typeface="Arial Bold Italics"/>
                <a:sym typeface="Arial Bold Italics"/>
              </a:rPr>
              <a:t>#KeHSCon2026</a:t>
            </a:r>
          </a:p>
        </p:txBody>
      </p:sp>
      <p:sp>
        <p:nvSpPr>
          <p:cNvPr id="72" name="TextBox 72"/>
          <p:cNvSpPr txBox="1"/>
          <p:nvPr/>
        </p:nvSpPr>
        <p:spPr>
          <a:xfrm>
            <a:off x="8855445" y="6406555"/>
            <a:ext cx="9235837" cy="6320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589"/>
              </a:lnSpc>
            </a:pPr>
            <a:r>
              <a:rPr lang="en-US" sz="28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Scan to visit our website</a:t>
            </a:r>
          </a:p>
        </p:txBody>
      </p:sp>
      <p:grpSp>
        <p:nvGrpSpPr>
          <p:cNvPr id="73" name="Group 73"/>
          <p:cNvGrpSpPr/>
          <p:nvPr/>
        </p:nvGrpSpPr>
        <p:grpSpPr>
          <a:xfrm>
            <a:off x="6477000" y="9455062"/>
            <a:ext cx="3061712" cy="337651"/>
            <a:chOff x="0" y="-57151"/>
            <a:chExt cx="4082282" cy="450201"/>
          </a:xfrm>
        </p:grpSpPr>
        <p:sp>
          <p:nvSpPr>
            <p:cNvPr id="74" name="Freeform 74"/>
            <p:cNvSpPr/>
            <p:nvPr/>
          </p:nvSpPr>
          <p:spPr>
            <a:xfrm>
              <a:off x="0" y="42357"/>
              <a:ext cx="329612" cy="336339"/>
            </a:xfrm>
            <a:custGeom>
              <a:avLst/>
              <a:gdLst/>
              <a:ahLst/>
              <a:cxnLst/>
              <a:rect l="l" t="t" r="r" b="b"/>
              <a:pathLst>
                <a:path w="329612" h="336339">
                  <a:moveTo>
                    <a:pt x="0" y="0"/>
                  </a:moveTo>
                  <a:lnTo>
                    <a:pt x="329612" y="0"/>
                  </a:lnTo>
                  <a:lnTo>
                    <a:pt x="329612" y="336339"/>
                  </a:lnTo>
                  <a:lnTo>
                    <a:pt x="0" y="3363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KE"/>
            </a:p>
          </p:txBody>
        </p:sp>
        <p:sp>
          <p:nvSpPr>
            <p:cNvPr id="75" name="Freeform 75"/>
            <p:cNvSpPr/>
            <p:nvPr/>
          </p:nvSpPr>
          <p:spPr>
            <a:xfrm>
              <a:off x="451013" y="42357"/>
              <a:ext cx="336339" cy="336339"/>
            </a:xfrm>
            <a:custGeom>
              <a:avLst/>
              <a:gdLst/>
              <a:ahLst/>
              <a:cxnLst/>
              <a:rect l="l" t="t" r="r" b="b"/>
              <a:pathLst>
                <a:path w="336339" h="336339">
                  <a:moveTo>
                    <a:pt x="0" y="0"/>
                  </a:moveTo>
                  <a:lnTo>
                    <a:pt x="336338" y="0"/>
                  </a:lnTo>
                  <a:lnTo>
                    <a:pt x="336338" y="336339"/>
                  </a:lnTo>
                  <a:lnTo>
                    <a:pt x="0" y="3363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KE"/>
            </a:p>
          </p:txBody>
        </p:sp>
        <p:sp>
          <p:nvSpPr>
            <p:cNvPr id="76" name="Freeform 76"/>
            <p:cNvSpPr/>
            <p:nvPr/>
          </p:nvSpPr>
          <p:spPr>
            <a:xfrm>
              <a:off x="966228" y="42357"/>
              <a:ext cx="336339" cy="336339"/>
            </a:xfrm>
            <a:custGeom>
              <a:avLst/>
              <a:gdLst/>
              <a:ahLst/>
              <a:cxnLst/>
              <a:rect l="l" t="t" r="r" b="b"/>
              <a:pathLst>
                <a:path w="336339" h="336339">
                  <a:moveTo>
                    <a:pt x="0" y="0"/>
                  </a:moveTo>
                  <a:lnTo>
                    <a:pt x="336339" y="0"/>
                  </a:lnTo>
                  <a:lnTo>
                    <a:pt x="336339" y="336339"/>
                  </a:lnTo>
                  <a:lnTo>
                    <a:pt x="0" y="3363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KE"/>
            </a:p>
          </p:txBody>
        </p:sp>
        <p:sp>
          <p:nvSpPr>
            <p:cNvPr id="77" name="Freeform 77"/>
            <p:cNvSpPr/>
            <p:nvPr/>
          </p:nvSpPr>
          <p:spPr>
            <a:xfrm>
              <a:off x="1472729" y="42357"/>
              <a:ext cx="394427" cy="336339"/>
            </a:xfrm>
            <a:custGeom>
              <a:avLst/>
              <a:gdLst/>
              <a:ahLst/>
              <a:cxnLst/>
              <a:rect l="l" t="t" r="r" b="b"/>
              <a:pathLst>
                <a:path w="394427" h="336339">
                  <a:moveTo>
                    <a:pt x="0" y="0"/>
                  </a:moveTo>
                  <a:lnTo>
                    <a:pt x="394427" y="0"/>
                  </a:lnTo>
                  <a:lnTo>
                    <a:pt x="394427" y="336339"/>
                  </a:lnTo>
                  <a:lnTo>
                    <a:pt x="0" y="3363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KE"/>
            </a:p>
          </p:txBody>
        </p:sp>
        <p:sp>
          <p:nvSpPr>
            <p:cNvPr id="80" name="TextBox 80"/>
            <p:cNvSpPr txBox="1"/>
            <p:nvPr/>
          </p:nvSpPr>
          <p:spPr>
            <a:xfrm>
              <a:off x="1990943" y="-57151"/>
              <a:ext cx="2091339" cy="45020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758"/>
                </a:lnSpc>
              </a:pPr>
              <a:r>
                <a:rPr lang="en-US" sz="197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@NPHIKenya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21E2631C-EFD1-2251-57AD-4B0A5E1B53AD}"/>
              </a:ext>
            </a:extLst>
          </p:cNvPr>
          <p:cNvGrpSpPr/>
          <p:nvPr/>
        </p:nvGrpSpPr>
        <p:grpSpPr>
          <a:xfrm>
            <a:off x="9729780" y="9455062"/>
            <a:ext cx="2160985" cy="337651"/>
            <a:chOff x="10620962" y="8981676"/>
            <a:chExt cx="2160985" cy="337651"/>
          </a:xfrm>
        </p:grpSpPr>
        <p:sp>
          <p:nvSpPr>
            <p:cNvPr id="81" name="Freeform 78"/>
            <p:cNvSpPr/>
            <p:nvPr/>
          </p:nvSpPr>
          <p:spPr>
            <a:xfrm>
              <a:off x="10620962" y="9046648"/>
              <a:ext cx="250570" cy="250570"/>
            </a:xfrm>
            <a:custGeom>
              <a:avLst/>
              <a:gdLst/>
              <a:ahLst/>
              <a:cxnLst/>
              <a:rect l="l" t="t" r="r" b="b"/>
              <a:pathLst>
                <a:path w="334093" h="334093">
                  <a:moveTo>
                    <a:pt x="0" y="0"/>
                  </a:moveTo>
                  <a:lnTo>
                    <a:pt x="334093" y="0"/>
                  </a:lnTo>
                  <a:lnTo>
                    <a:pt x="334093" y="334093"/>
                  </a:lnTo>
                  <a:lnTo>
                    <a:pt x="0" y="3340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KE"/>
            </a:p>
          </p:txBody>
        </p:sp>
        <p:sp>
          <p:nvSpPr>
            <p:cNvPr id="82" name="TextBox 79"/>
            <p:cNvSpPr txBox="1"/>
            <p:nvPr/>
          </p:nvSpPr>
          <p:spPr>
            <a:xfrm>
              <a:off x="10946176" y="8981676"/>
              <a:ext cx="1835771" cy="33765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758"/>
                </a:lnSpc>
              </a:pPr>
              <a:r>
                <a:rPr lang="en-US" sz="197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www.nphi.go.ke</a:t>
              </a:r>
            </a:p>
          </p:txBody>
        </p:sp>
      </p:grpSp>
      <p:sp>
        <p:nvSpPr>
          <p:cNvPr id="84" name="TextBox 72">
            <a:extLst>
              <a:ext uri="{FF2B5EF4-FFF2-40B4-BE49-F238E27FC236}">
                <a16:creationId xmlns:a16="http://schemas.microsoft.com/office/drawing/2014/main" id="{FB6DC28F-B038-00B1-EE78-3D443126D345}"/>
              </a:ext>
            </a:extLst>
          </p:cNvPr>
          <p:cNvSpPr txBox="1"/>
          <p:nvPr/>
        </p:nvSpPr>
        <p:spPr>
          <a:xfrm>
            <a:off x="4237526" y="4914900"/>
            <a:ext cx="9235837" cy="9810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589"/>
              </a:lnSpc>
            </a:pPr>
            <a:r>
              <a:rPr lang="en-US" sz="11500" b="1" dirty="0">
                <a:solidFill>
                  <a:srgbClr val="FFFFFF"/>
                </a:solidFill>
                <a:latin typeface="Brush Script MT" panose="03060802040406070304" pitchFamily="66" charset="0"/>
                <a:ea typeface="Arial Bold"/>
                <a:cs typeface="Arial Bold"/>
                <a:sym typeface="Arial Bold"/>
              </a:rPr>
              <a:t>Thank you!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6680</TotalTime>
  <Words>980</Words>
  <Application>Microsoft Office PowerPoint</Application>
  <PresentationFormat>Custom</PresentationFormat>
  <Paragraphs>120</Paragraphs>
  <Slides>18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 Bold Italics</vt:lpstr>
      <vt:lpstr>Arial Bold</vt:lpstr>
      <vt:lpstr>Calibri</vt:lpstr>
      <vt:lpstr>Arial</vt:lpstr>
      <vt:lpstr>Brush Script MT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KNPHI Slides Template</dc:title>
  <dc:creator>USER</dc:creator>
  <cp:lastModifiedBy>USER</cp:lastModifiedBy>
  <cp:revision>33</cp:revision>
  <dcterms:created xsi:type="dcterms:W3CDTF">2006-08-16T00:00:00Z</dcterms:created>
  <dcterms:modified xsi:type="dcterms:W3CDTF">2026-05-02T07:51:40Z</dcterms:modified>
  <dc:identifier>DAHHYIZfiEY</dc:identifier>
</cp:coreProperties>
</file>